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9"/>
  </p:notesMasterIdLst>
  <p:sldIdLst>
    <p:sldId id="256" r:id="rId2"/>
    <p:sldId id="257" r:id="rId3"/>
    <p:sldId id="263" r:id="rId4"/>
    <p:sldId id="2157" r:id="rId5"/>
    <p:sldId id="2165" r:id="rId6"/>
    <p:sldId id="2160" r:id="rId7"/>
    <p:sldId id="2161" r:id="rId8"/>
    <p:sldId id="2166" r:id="rId9"/>
    <p:sldId id="2162" r:id="rId10"/>
    <p:sldId id="2159" r:id="rId11"/>
    <p:sldId id="2167" r:id="rId12"/>
    <p:sldId id="2163" r:id="rId13"/>
    <p:sldId id="2158" r:id="rId14"/>
    <p:sldId id="2170" r:id="rId15"/>
    <p:sldId id="266" r:id="rId16"/>
    <p:sldId id="269" r:id="rId17"/>
    <p:sldId id="312" r:id="rId18"/>
    <p:sldId id="2153" r:id="rId19"/>
    <p:sldId id="258" r:id="rId20"/>
    <p:sldId id="2169" r:id="rId21"/>
    <p:sldId id="264" r:id="rId22"/>
    <p:sldId id="2168" r:id="rId23"/>
    <p:sldId id="313" r:id="rId24"/>
    <p:sldId id="2147" r:id="rId25"/>
    <p:sldId id="2152" r:id="rId26"/>
    <p:sldId id="2156" r:id="rId27"/>
    <p:sldId id="215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D9A6C-17CE-4B30-867B-1C93BF9F9C6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FC5B7-213E-4A9A-A2C9-21DD476B185C}">
      <dgm:prSet phldrT="[Текст]"/>
      <dgm:spPr/>
      <dgm:t>
        <a:bodyPr/>
        <a:lstStyle/>
        <a:p>
          <a:r>
            <a:rPr lang="ru-RU" b="1" dirty="0"/>
            <a:t>ФГ- синтез знаний, навыков, мотивации и опыта</a:t>
          </a:r>
        </a:p>
      </dgm:t>
    </dgm:pt>
    <dgm:pt modelId="{995A4548-7AFF-45E5-A710-6B853327C1E5}" type="parTrans" cxnId="{9F0B066D-9C04-44C1-BABC-1A153EA12B5B}">
      <dgm:prSet/>
      <dgm:spPr/>
      <dgm:t>
        <a:bodyPr/>
        <a:lstStyle/>
        <a:p>
          <a:endParaRPr lang="ru-RU"/>
        </a:p>
      </dgm:t>
    </dgm:pt>
    <dgm:pt modelId="{247308C0-C109-4F69-9281-95BF11767027}" type="sibTrans" cxnId="{9F0B066D-9C04-44C1-BABC-1A153EA12B5B}">
      <dgm:prSet/>
      <dgm:spPr/>
      <dgm:t>
        <a:bodyPr/>
        <a:lstStyle/>
        <a:p>
          <a:endParaRPr lang="ru-RU"/>
        </a:p>
      </dgm:t>
    </dgm:pt>
    <dgm:pt modelId="{4F3CA190-DB86-4751-888B-E708F91C078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Личностное развитие </a:t>
          </a:r>
          <a:r>
            <a:rPr lang="ru-RU" sz="1800" dirty="0">
              <a:solidFill>
                <a:schemeClr val="tx1"/>
              </a:solidFill>
            </a:rPr>
            <a:t>(результат «</a:t>
          </a:r>
          <a:r>
            <a:rPr lang="ru-RU" sz="1800" dirty="0" err="1">
              <a:solidFill>
                <a:schemeClr val="tx1"/>
              </a:solidFill>
            </a:rPr>
            <a:t>смыслообразование</a:t>
          </a:r>
          <a:r>
            <a:rPr lang="ru-RU" sz="1800" dirty="0">
              <a:solidFill>
                <a:schemeClr val="tx1"/>
              </a:solidFill>
            </a:rPr>
            <a:t> и нравственно-этическая ориентация») обеспечивает мотивацию ответственности за социальную востребованность предметных знаний и навыков </a:t>
          </a:r>
        </a:p>
      </dgm:t>
    </dgm:pt>
    <dgm:pt modelId="{87D06304-10B9-47DB-86EE-B490D20E5773}" type="parTrans" cxnId="{C4AB3A21-EE22-4F0D-B3C9-7B4AE607B31E}">
      <dgm:prSet/>
      <dgm:spPr/>
      <dgm:t>
        <a:bodyPr/>
        <a:lstStyle/>
        <a:p>
          <a:endParaRPr lang="ru-RU"/>
        </a:p>
      </dgm:t>
    </dgm:pt>
    <dgm:pt modelId="{AA69E841-629B-4029-BD64-6389CBA19093}" type="sibTrans" cxnId="{C4AB3A21-EE22-4F0D-B3C9-7B4AE607B31E}">
      <dgm:prSet/>
      <dgm:spPr/>
      <dgm:t>
        <a:bodyPr/>
        <a:lstStyle/>
        <a:p>
          <a:endParaRPr lang="ru-RU"/>
        </a:p>
      </dgm:t>
    </dgm:pt>
    <dgm:pt modelId="{8B9CDC6A-5415-4570-93AE-EF5B83070FD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/>
            <a:t>Метапредметные результаты (УУД + межпредметные понятия) дают способы действий с предметным содержанием</a:t>
          </a:r>
        </a:p>
      </dgm:t>
    </dgm:pt>
    <dgm:pt modelId="{6838CCCF-0AE9-4C53-9C5D-962B6CF35645}" type="parTrans" cxnId="{3EAB7B1A-97E3-405A-8D37-023BD87B4A37}">
      <dgm:prSet/>
      <dgm:spPr/>
      <dgm:t>
        <a:bodyPr/>
        <a:lstStyle/>
        <a:p>
          <a:endParaRPr lang="ru-RU"/>
        </a:p>
      </dgm:t>
    </dgm:pt>
    <dgm:pt modelId="{8EA36BB0-8A66-47F4-8DA6-BF0580EDAD1B}" type="sibTrans" cxnId="{3EAB7B1A-97E3-405A-8D37-023BD87B4A37}">
      <dgm:prSet/>
      <dgm:spPr/>
      <dgm:t>
        <a:bodyPr/>
        <a:lstStyle/>
        <a:p>
          <a:endParaRPr lang="ru-RU"/>
        </a:p>
      </dgm:t>
    </dgm:pt>
    <dgm:pt modelId="{FBCFCCDD-E123-4871-BC84-0D03BC2EEFD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/>
            <a:t>Проектная деятельность создает условия для реализации знаний в осознанной социально востребованной деятельности</a:t>
          </a:r>
        </a:p>
      </dgm:t>
    </dgm:pt>
    <dgm:pt modelId="{BB522C08-8A04-4176-A9A9-10B70C09D941}" type="parTrans" cxnId="{33B56FEC-AE97-4E27-818B-43FBDE6C94E2}">
      <dgm:prSet/>
      <dgm:spPr/>
      <dgm:t>
        <a:bodyPr/>
        <a:lstStyle/>
        <a:p>
          <a:endParaRPr lang="ru-RU"/>
        </a:p>
      </dgm:t>
    </dgm:pt>
    <dgm:pt modelId="{E39F1A4D-6C82-4459-8259-0C7FD247B58A}" type="sibTrans" cxnId="{33B56FEC-AE97-4E27-818B-43FBDE6C94E2}">
      <dgm:prSet/>
      <dgm:spPr/>
      <dgm:t>
        <a:bodyPr/>
        <a:lstStyle/>
        <a:p>
          <a:endParaRPr lang="ru-RU"/>
        </a:p>
      </dgm:t>
    </dgm:pt>
    <dgm:pt modelId="{FA8C14D5-EF59-4727-808F-EF50322B8B9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Предметные р</a:t>
          </a:r>
          <a:r>
            <a:rPr lang="ru-RU" dirty="0">
              <a:solidFill>
                <a:schemeClr val="tx1"/>
              </a:solidFill>
            </a:rPr>
            <a:t>езультаты дают представление о явлениях окружающего мира; формируют </a:t>
          </a:r>
          <a:r>
            <a:rPr lang="ru-RU" dirty="0" err="1">
              <a:solidFill>
                <a:schemeClr val="tx1"/>
              </a:solidFill>
            </a:rPr>
            <a:t>знаниево</a:t>
          </a:r>
          <a:r>
            <a:rPr lang="ru-RU" dirty="0">
              <a:solidFill>
                <a:schemeClr val="tx1"/>
              </a:solidFill>
            </a:rPr>
            <a:t>-информационный каркас ФГ </a:t>
          </a:r>
        </a:p>
      </dgm:t>
    </dgm:pt>
    <dgm:pt modelId="{31F8AA23-D027-442D-9CA6-7E25901B3FDA}" type="parTrans" cxnId="{C0D2E24F-911F-48A8-9248-B480820ADEA6}">
      <dgm:prSet/>
      <dgm:spPr/>
      <dgm:t>
        <a:bodyPr/>
        <a:lstStyle/>
        <a:p>
          <a:endParaRPr lang="ru-RU"/>
        </a:p>
      </dgm:t>
    </dgm:pt>
    <dgm:pt modelId="{9D690615-0A69-490A-80A0-A17AA0DF4D57}" type="sibTrans" cxnId="{C0D2E24F-911F-48A8-9248-B480820ADEA6}">
      <dgm:prSet/>
      <dgm:spPr/>
      <dgm:t>
        <a:bodyPr/>
        <a:lstStyle/>
        <a:p>
          <a:endParaRPr lang="ru-RU"/>
        </a:p>
      </dgm:t>
    </dgm:pt>
    <dgm:pt modelId="{EE77F611-A3C5-488C-A6F3-67BDD58A5D14}" type="pres">
      <dgm:prSet presAssocID="{023D9A6C-17CE-4B30-867B-1C93BF9F9C6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B3374-45D8-45CA-8F4A-F3D736FC394D}" type="pres">
      <dgm:prSet presAssocID="{023D9A6C-17CE-4B30-867B-1C93BF9F9C61}" presName="matrix" presStyleCnt="0"/>
      <dgm:spPr/>
    </dgm:pt>
    <dgm:pt modelId="{99F84169-0C4F-4F38-B833-DE27FF9079ED}" type="pres">
      <dgm:prSet presAssocID="{023D9A6C-17CE-4B30-867B-1C93BF9F9C61}" presName="tile1" presStyleLbl="node1" presStyleIdx="0" presStyleCnt="4"/>
      <dgm:spPr/>
      <dgm:t>
        <a:bodyPr/>
        <a:lstStyle/>
        <a:p>
          <a:endParaRPr lang="ru-RU"/>
        </a:p>
      </dgm:t>
    </dgm:pt>
    <dgm:pt modelId="{5F1FF03E-67F6-46FB-851B-AAE3AF8BF425}" type="pres">
      <dgm:prSet presAssocID="{023D9A6C-17CE-4B30-867B-1C93BF9F9C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B96D5-DF86-4971-B3EB-9490E77F3C8A}" type="pres">
      <dgm:prSet presAssocID="{023D9A6C-17CE-4B30-867B-1C93BF9F9C61}" presName="tile2" presStyleLbl="node1" presStyleIdx="1" presStyleCnt="4"/>
      <dgm:spPr/>
      <dgm:t>
        <a:bodyPr/>
        <a:lstStyle/>
        <a:p>
          <a:endParaRPr lang="ru-RU"/>
        </a:p>
      </dgm:t>
    </dgm:pt>
    <dgm:pt modelId="{5A7BF88E-D3FC-42D1-BE9B-055089A14A11}" type="pres">
      <dgm:prSet presAssocID="{023D9A6C-17CE-4B30-867B-1C93BF9F9C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EB266-D492-4B70-8435-B6442F63FE88}" type="pres">
      <dgm:prSet presAssocID="{023D9A6C-17CE-4B30-867B-1C93BF9F9C61}" presName="tile3" presStyleLbl="node1" presStyleIdx="2" presStyleCnt="4"/>
      <dgm:spPr/>
      <dgm:t>
        <a:bodyPr/>
        <a:lstStyle/>
        <a:p>
          <a:endParaRPr lang="ru-RU"/>
        </a:p>
      </dgm:t>
    </dgm:pt>
    <dgm:pt modelId="{F932BD93-6C75-4A83-B230-67117C5E3EF9}" type="pres">
      <dgm:prSet presAssocID="{023D9A6C-17CE-4B30-867B-1C93BF9F9C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C2796-FFCE-4A9C-976D-FB61E47B8727}" type="pres">
      <dgm:prSet presAssocID="{023D9A6C-17CE-4B30-867B-1C93BF9F9C61}" presName="tile4" presStyleLbl="node1" presStyleIdx="3" presStyleCnt="4"/>
      <dgm:spPr/>
      <dgm:t>
        <a:bodyPr/>
        <a:lstStyle/>
        <a:p>
          <a:endParaRPr lang="ru-RU"/>
        </a:p>
      </dgm:t>
    </dgm:pt>
    <dgm:pt modelId="{49184715-C2F1-41BC-8B5A-B6208DC9CDB3}" type="pres">
      <dgm:prSet presAssocID="{023D9A6C-17CE-4B30-867B-1C93BF9F9C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40335-89DB-4374-BA63-8F7C1F2E6E56}" type="pres">
      <dgm:prSet presAssocID="{023D9A6C-17CE-4B30-867B-1C93BF9F9C6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2E24F-911F-48A8-9248-B480820ADEA6}" srcId="{429FC5B7-213E-4A9A-A2C9-21DD476B185C}" destId="{FA8C14D5-EF59-4727-808F-EF50322B8B9E}" srcOrd="3" destOrd="0" parTransId="{31F8AA23-D027-442D-9CA6-7E25901B3FDA}" sibTransId="{9D690615-0A69-490A-80A0-A17AA0DF4D57}"/>
    <dgm:cxn modelId="{8C912BCB-13F5-4645-BCD7-6C359D4A6038}" type="presOf" srcId="{FA8C14D5-EF59-4727-808F-EF50322B8B9E}" destId="{A50C2796-FFCE-4A9C-976D-FB61E47B8727}" srcOrd="0" destOrd="0" presId="urn:microsoft.com/office/officeart/2005/8/layout/matrix1"/>
    <dgm:cxn modelId="{05373FFE-B009-4D72-9387-0A6E51887D10}" type="presOf" srcId="{4F3CA190-DB86-4751-888B-E708F91C0783}" destId="{99F84169-0C4F-4F38-B833-DE27FF9079ED}" srcOrd="0" destOrd="0" presId="urn:microsoft.com/office/officeart/2005/8/layout/matrix1"/>
    <dgm:cxn modelId="{84D910E6-738F-45FF-BEDC-D2F2AB6776EB}" type="presOf" srcId="{FBCFCCDD-E123-4871-BC84-0D03BC2EEFD3}" destId="{F932BD93-6C75-4A83-B230-67117C5E3EF9}" srcOrd="1" destOrd="0" presId="urn:microsoft.com/office/officeart/2005/8/layout/matrix1"/>
    <dgm:cxn modelId="{549C540B-0D59-411B-9709-1544E147E57D}" type="presOf" srcId="{4F3CA190-DB86-4751-888B-E708F91C0783}" destId="{5F1FF03E-67F6-46FB-851B-AAE3AF8BF425}" srcOrd="1" destOrd="0" presId="urn:microsoft.com/office/officeart/2005/8/layout/matrix1"/>
    <dgm:cxn modelId="{3EAB7B1A-97E3-405A-8D37-023BD87B4A37}" srcId="{429FC5B7-213E-4A9A-A2C9-21DD476B185C}" destId="{8B9CDC6A-5415-4570-93AE-EF5B83070FD6}" srcOrd="1" destOrd="0" parTransId="{6838CCCF-0AE9-4C53-9C5D-962B6CF35645}" sibTransId="{8EA36BB0-8A66-47F4-8DA6-BF0580EDAD1B}"/>
    <dgm:cxn modelId="{2AB0DBAB-4003-41A2-9A12-E7F6823A04CA}" type="presOf" srcId="{023D9A6C-17CE-4B30-867B-1C93BF9F9C61}" destId="{EE77F611-A3C5-488C-A6F3-67BDD58A5D14}" srcOrd="0" destOrd="0" presId="urn:microsoft.com/office/officeart/2005/8/layout/matrix1"/>
    <dgm:cxn modelId="{C4AB3A21-EE22-4F0D-B3C9-7B4AE607B31E}" srcId="{429FC5B7-213E-4A9A-A2C9-21DD476B185C}" destId="{4F3CA190-DB86-4751-888B-E708F91C0783}" srcOrd="0" destOrd="0" parTransId="{87D06304-10B9-47DB-86EE-B490D20E5773}" sibTransId="{AA69E841-629B-4029-BD64-6389CBA19093}"/>
    <dgm:cxn modelId="{6D7959CF-3AAC-4145-8140-AB09A9B67728}" type="presOf" srcId="{FA8C14D5-EF59-4727-808F-EF50322B8B9E}" destId="{49184715-C2F1-41BC-8B5A-B6208DC9CDB3}" srcOrd="1" destOrd="0" presId="urn:microsoft.com/office/officeart/2005/8/layout/matrix1"/>
    <dgm:cxn modelId="{33B56FEC-AE97-4E27-818B-43FBDE6C94E2}" srcId="{429FC5B7-213E-4A9A-A2C9-21DD476B185C}" destId="{FBCFCCDD-E123-4871-BC84-0D03BC2EEFD3}" srcOrd="2" destOrd="0" parTransId="{BB522C08-8A04-4176-A9A9-10B70C09D941}" sibTransId="{E39F1A4D-6C82-4459-8259-0C7FD247B58A}"/>
    <dgm:cxn modelId="{9F0B066D-9C04-44C1-BABC-1A153EA12B5B}" srcId="{023D9A6C-17CE-4B30-867B-1C93BF9F9C61}" destId="{429FC5B7-213E-4A9A-A2C9-21DD476B185C}" srcOrd="0" destOrd="0" parTransId="{995A4548-7AFF-45E5-A710-6B853327C1E5}" sibTransId="{247308C0-C109-4F69-9281-95BF11767027}"/>
    <dgm:cxn modelId="{1C436568-51B9-4317-BBA8-748E379A7411}" type="presOf" srcId="{429FC5B7-213E-4A9A-A2C9-21DD476B185C}" destId="{71A40335-89DB-4374-BA63-8F7C1F2E6E56}" srcOrd="0" destOrd="0" presId="urn:microsoft.com/office/officeart/2005/8/layout/matrix1"/>
    <dgm:cxn modelId="{F4C34BF0-DE65-44E3-BEC2-DAC053D205B6}" type="presOf" srcId="{8B9CDC6A-5415-4570-93AE-EF5B83070FD6}" destId="{5A7BF88E-D3FC-42D1-BE9B-055089A14A11}" srcOrd="1" destOrd="0" presId="urn:microsoft.com/office/officeart/2005/8/layout/matrix1"/>
    <dgm:cxn modelId="{327E60A8-9C94-4A55-9741-0DEB4FE97B0D}" type="presOf" srcId="{8B9CDC6A-5415-4570-93AE-EF5B83070FD6}" destId="{2CAB96D5-DF86-4971-B3EB-9490E77F3C8A}" srcOrd="0" destOrd="0" presId="urn:microsoft.com/office/officeart/2005/8/layout/matrix1"/>
    <dgm:cxn modelId="{F9B8850D-5E90-4543-9DBF-B8FAF02B708A}" type="presOf" srcId="{FBCFCCDD-E123-4871-BC84-0D03BC2EEFD3}" destId="{557EB266-D492-4B70-8435-B6442F63FE88}" srcOrd="0" destOrd="0" presId="urn:microsoft.com/office/officeart/2005/8/layout/matrix1"/>
    <dgm:cxn modelId="{C3044771-3571-4EAE-AF88-0DC819CAC1E7}" type="presParOf" srcId="{EE77F611-A3C5-488C-A6F3-67BDD58A5D14}" destId="{7A2B3374-45D8-45CA-8F4A-F3D736FC394D}" srcOrd="0" destOrd="0" presId="urn:microsoft.com/office/officeart/2005/8/layout/matrix1"/>
    <dgm:cxn modelId="{6C141D9D-33CC-4319-8B4E-CB2FC89B474F}" type="presParOf" srcId="{7A2B3374-45D8-45CA-8F4A-F3D736FC394D}" destId="{99F84169-0C4F-4F38-B833-DE27FF9079ED}" srcOrd="0" destOrd="0" presId="urn:microsoft.com/office/officeart/2005/8/layout/matrix1"/>
    <dgm:cxn modelId="{D8D618CC-C05C-4D43-A33F-04CFA02F403A}" type="presParOf" srcId="{7A2B3374-45D8-45CA-8F4A-F3D736FC394D}" destId="{5F1FF03E-67F6-46FB-851B-AAE3AF8BF425}" srcOrd="1" destOrd="0" presId="urn:microsoft.com/office/officeart/2005/8/layout/matrix1"/>
    <dgm:cxn modelId="{A5E59B39-599A-4B7F-AFF1-D0AEA08A1D73}" type="presParOf" srcId="{7A2B3374-45D8-45CA-8F4A-F3D736FC394D}" destId="{2CAB96D5-DF86-4971-B3EB-9490E77F3C8A}" srcOrd="2" destOrd="0" presId="urn:microsoft.com/office/officeart/2005/8/layout/matrix1"/>
    <dgm:cxn modelId="{81192830-7381-4F71-B877-24C69088EA33}" type="presParOf" srcId="{7A2B3374-45D8-45CA-8F4A-F3D736FC394D}" destId="{5A7BF88E-D3FC-42D1-BE9B-055089A14A11}" srcOrd="3" destOrd="0" presId="urn:microsoft.com/office/officeart/2005/8/layout/matrix1"/>
    <dgm:cxn modelId="{43A8FECB-91BE-47BE-A69C-67C2C7FBA79B}" type="presParOf" srcId="{7A2B3374-45D8-45CA-8F4A-F3D736FC394D}" destId="{557EB266-D492-4B70-8435-B6442F63FE88}" srcOrd="4" destOrd="0" presId="urn:microsoft.com/office/officeart/2005/8/layout/matrix1"/>
    <dgm:cxn modelId="{79F4BE2C-0908-436A-AA23-F8376AA6B55E}" type="presParOf" srcId="{7A2B3374-45D8-45CA-8F4A-F3D736FC394D}" destId="{F932BD93-6C75-4A83-B230-67117C5E3EF9}" srcOrd="5" destOrd="0" presId="urn:microsoft.com/office/officeart/2005/8/layout/matrix1"/>
    <dgm:cxn modelId="{B8D6DB7B-B9A3-4957-AC52-3A509C9357A2}" type="presParOf" srcId="{7A2B3374-45D8-45CA-8F4A-F3D736FC394D}" destId="{A50C2796-FFCE-4A9C-976D-FB61E47B8727}" srcOrd="6" destOrd="0" presId="urn:microsoft.com/office/officeart/2005/8/layout/matrix1"/>
    <dgm:cxn modelId="{5C1F6F31-A08C-45B4-B2A2-5A806294353E}" type="presParOf" srcId="{7A2B3374-45D8-45CA-8F4A-F3D736FC394D}" destId="{49184715-C2F1-41BC-8B5A-B6208DC9CDB3}" srcOrd="7" destOrd="0" presId="urn:microsoft.com/office/officeart/2005/8/layout/matrix1"/>
    <dgm:cxn modelId="{4BB2515A-52CA-48C9-BC6D-BDD1F31A0976}" type="presParOf" srcId="{EE77F611-A3C5-488C-A6F3-67BDD58A5D14}" destId="{71A40335-89DB-4374-BA63-8F7C1F2E6E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B8D27-50BF-4B1D-B5E4-A76B30068C4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51806-69B6-44E2-B0D0-F6269726987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/>
            <a:t>Темы</a:t>
          </a:r>
        </a:p>
        <a:p>
          <a:pPr algn="l"/>
          <a:r>
            <a:rPr lang="ru-RU" dirty="0"/>
            <a:t>- учебных предметов</a:t>
          </a:r>
        </a:p>
        <a:p>
          <a:pPr algn="l"/>
          <a:r>
            <a:rPr lang="ru-RU" dirty="0"/>
            <a:t>- курсов по выбору</a:t>
          </a:r>
        </a:p>
        <a:p>
          <a:pPr algn="l"/>
          <a:r>
            <a:rPr lang="ru-RU" dirty="0"/>
            <a:t>- курсов внеурочной деятельности</a:t>
          </a:r>
        </a:p>
      </dgm:t>
    </dgm:pt>
    <dgm:pt modelId="{6E818029-BA70-4D76-B9CA-FC64C0D7784D}" type="parTrans" cxnId="{B91E2A07-7E8C-4E1A-94F5-9BBE5CBA6958}">
      <dgm:prSet/>
      <dgm:spPr/>
      <dgm:t>
        <a:bodyPr/>
        <a:lstStyle/>
        <a:p>
          <a:endParaRPr lang="ru-RU"/>
        </a:p>
      </dgm:t>
    </dgm:pt>
    <dgm:pt modelId="{18DB0F36-A567-454A-8B41-6E42973FF261}" type="sibTrans" cxnId="{B91E2A07-7E8C-4E1A-94F5-9BBE5CBA6958}">
      <dgm:prSet/>
      <dgm:spPr/>
      <dgm:t>
        <a:bodyPr/>
        <a:lstStyle/>
        <a:p>
          <a:endParaRPr lang="ru-RU"/>
        </a:p>
      </dgm:t>
    </dgm:pt>
    <dgm:pt modelId="{E590CD64-74D3-43D5-B1A3-F42B0D8A44C4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/>
            <a:t>Часы</a:t>
          </a:r>
        </a:p>
        <a:p>
          <a:pPr algn="l"/>
          <a:r>
            <a:rPr lang="ru-RU" dirty="0"/>
            <a:t>- часы учебного плана</a:t>
          </a:r>
        </a:p>
        <a:p>
          <a:pPr algn="l"/>
          <a:r>
            <a:rPr lang="ru-RU" dirty="0"/>
            <a:t>- часы плана внеурочной деятельности</a:t>
          </a:r>
        </a:p>
      </dgm:t>
    </dgm:pt>
    <dgm:pt modelId="{23F98CE8-562B-4630-9D36-496BC988FAA4}" type="parTrans" cxnId="{1D7AE9EE-F444-436D-817D-DE8390681ED7}">
      <dgm:prSet/>
      <dgm:spPr/>
      <dgm:t>
        <a:bodyPr/>
        <a:lstStyle/>
        <a:p>
          <a:endParaRPr lang="ru-RU"/>
        </a:p>
      </dgm:t>
    </dgm:pt>
    <dgm:pt modelId="{D285E22E-53ED-4B6F-83A6-E2FC69C90AC3}" type="sibTrans" cxnId="{1D7AE9EE-F444-436D-817D-DE8390681ED7}">
      <dgm:prSet/>
      <dgm:spPr/>
      <dgm:t>
        <a:bodyPr/>
        <a:lstStyle/>
        <a:p>
          <a:endParaRPr lang="ru-RU"/>
        </a:p>
      </dgm:t>
    </dgm:pt>
    <dgm:pt modelId="{4602FCE2-74FD-454C-B7A2-E9CF1938E0BF}" type="pres">
      <dgm:prSet presAssocID="{461B8D27-50BF-4B1D-B5E4-A76B30068C4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7094A3C-0EC5-45D1-AC30-48FE611BC956}" type="pres">
      <dgm:prSet presAssocID="{461B8D27-50BF-4B1D-B5E4-A76B30068C4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6FD5-15BF-48FD-9865-B784615BB977}" type="pres">
      <dgm:prSet presAssocID="{461B8D27-50BF-4B1D-B5E4-A76B30068C4D}" presName="LeftNode" presStyleLbl="bgImgPlace1" presStyleIdx="0" presStyleCnt="2" custScaleX="208278" custLinFactNeighborX="-32113" custLinFactNeighborY="10606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3F417B59-117C-4075-8B49-4E2DC7934508}" type="pres">
      <dgm:prSet presAssocID="{461B8D27-50BF-4B1D-B5E4-A76B30068C4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B01C7-3280-4FD1-9F7C-32802308964B}" type="pres">
      <dgm:prSet presAssocID="{461B8D27-50BF-4B1D-B5E4-A76B30068C4D}" presName="RightNode" presStyleLbl="bgImgPlace1" presStyleIdx="1" presStyleCnt="2" custScaleX="163927" custLinFactNeighborX="22912" custLinFactNeighborY="1012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BD0C911-CCB3-45F0-90C7-18C2853F57FF}" type="pres">
      <dgm:prSet presAssocID="{461B8D27-50BF-4B1D-B5E4-A76B30068C4D}" presName="TopArrow" presStyleLbl="node1" presStyleIdx="0" presStyleCnt="2" custLinFactNeighborX="-12165" custLinFactNeighborY="30681"/>
      <dgm:spPr/>
    </dgm:pt>
    <dgm:pt modelId="{F8B4E6D4-15B4-4DC1-95E9-5218BBA69C72}" type="pres">
      <dgm:prSet presAssocID="{461B8D27-50BF-4B1D-B5E4-A76B30068C4D}" presName="BottomArrow" presStyleLbl="node1" presStyleIdx="1" presStyleCnt="2" custLinFactNeighborX="-12165" custLinFactNeighborY="0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B531E2CC-0563-49B7-BA5F-A297E7713E5B}" type="presOf" srcId="{461B8D27-50BF-4B1D-B5E4-A76B30068C4D}" destId="{4602FCE2-74FD-454C-B7A2-E9CF1938E0BF}" srcOrd="0" destOrd="0" presId="urn:microsoft.com/office/officeart/2009/layout/ReverseList"/>
    <dgm:cxn modelId="{1D7AE9EE-F444-436D-817D-DE8390681ED7}" srcId="{461B8D27-50BF-4B1D-B5E4-A76B30068C4D}" destId="{E590CD64-74D3-43D5-B1A3-F42B0D8A44C4}" srcOrd="1" destOrd="0" parTransId="{23F98CE8-562B-4630-9D36-496BC988FAA4}" sibTransId="{D285E22E-53ED-4B6F-83A6-E2FC69C90AC3}"/>
    <dgm:cxn modelId="{2C576FEC-A11C-4CFC-BFFA-CA9C4F4056A1}" type="presOf" srcId="{17D51806-69B6-44E2-B0D0-F62697269878}" destId="{C7094A3C-0EC5-45D1-AC30-48FE611BC956}" srcOrd="0" destOrd="0" presId="urn:microsoft.com/office/officeart/2009/layout/ReverseList"/>
    <dgm:cxn modelId="{B91E2A07-7E8C-4E1A-94F5-9BBE5CBA6958}" srcId="{461B8D27-50BF-4B1D-B5E4-A76B30068C4D}" destId="{17D51806-69B6-44E2-B0D0-F62697269878}" srcOrd="0" destOrd="0" parTransId="{6E818029-BA70-4D76-B9CA-FC64C0D7784D}" sibTransId="{18DB0F36-A567-454A-8B41-6E42973FF261}"/>
    <dgm:cxn modelId="{68F4FE44-BE66-4BD6-884B-72AF51E3FAB8}" type="presOf" srcId="{E590CD64-74D3-43D5-B1A3-F42B0D8A44C4}" destId="{3F417B59-117C-4075-8B49-4E2DC7934508}" srcOrd="0" destOrd="0" presId="urn:microsoft.com/office/officeart/2009/layout/ReverseList"/>
    <dgm:cxn modelId="{4F9ED2B6-931D-4E75-8025-B3B77AFBB2B4}" type="presOf" srcId="{E590CD64-74D3-43D5-B1A3-F42B0D8A44C4}" destId="{20DB01C7-3280-4FD1-9F7C-32802308964B}" srcOrd="1" destOrd="0" presId="urn:microsoft.com/office/officeart/2009/layout/ReverseList"/>
    <dgm:cxn modelId="{D28C9CB7-C085-4F2E-ADFF-FCA77F7B22D4}" type="presOf" srcId="{17D51806-69B6-44E2-B0D0-F62697269878}" destId="{A3F26FD5-15BF-48FD-9865-B784615BB977}" srcOrd="1" destOrd="0" presId="urn:microsoft.com/office/officeart/2009/layout/ReverseList"/>
    <dgm:cxn modelId="{7D2E79FD-C5DE-408C-B01C-80EEBD4495BE}" type="presParOf" srcId="{4602FCE2-74FD-454C-B7A2-E9CF1938E0BF}" destId="{C7094A3C-0EC5-45D1-AC30-48FE611BC956}" srcOrd="0" destOrd="0" presId="urn:microsoft.com/office/officeart/2009/layout/ReverseList"/>
    <dgm:cxn modelId="{AD850427-B321-4D29-B4CA-2B3AF1122D9B}" type="presParOf" srcId="{4602FCE2-74FD-454C-B7A2-E9CF1938E0BF}" destId="{A3F26FD5-15BF-48FD-9865-B784615BB977}" srcOrd="1" destOrd="0" presId="urn:microsoft.com/office/officeart/2009/layout/ReverseList"/>
    <dgm:cxn modelId="{BC40B9DD-1C0E-4BFB-98CC-F3FBE5C477AC}" type="presParOf" srcId="{4602FCE2-74FD-454C-B7A2-E9CF1938E0BF}" destId="{3F417B59-117C-4075-8B49-4E2DC7934508}" srcOrd="2" destOrd="0" presId="urn:microsoft.com/office/officeart/2009/layout/ReverseList"/>
    <dgm:cxn modelId="{CDBC1DFE-84D1-4C55-8282-CCF74C13DAFC}" type="presParOf" srcId="{4602FCE2-74FD-454C-B7A2-E9CF1938E0BF}" destId="{20DB01C7-3280-4FD1-9F7C-32802308964B}" srcOrd="3" destOrd="0" presId="urn:microsoft.com/office/officeart/2009/layout/ReverseList"/>
    <dgm:cxn modelId="{686BD51F-0292-425D-BACA-73305D3EF618}" type="presParOf" srcId="{4602FCE2-74FD-454C-B7A2-E9CF1938E0BF}" destId="{3BD0C911-CCB3-45F0-90C7-18C2853F57FF}" srcOrd="4" destOrd="0" presId="urn:microsoft.com/office/officeart/2009/layout/ReverseList"/>
    <dgm:cxn modelId="{7C572C69-6235-4685-9CAA-86BDA10D808D}" type="presParOf" srcId="{4602FCE2-74FD-454C-B7A2-E9CF1938E0BF}" destId="{F8B4E6D4-15B4-4DC1-95E9-5218BBA69C7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31349-7A9A-4B6C-97EF-9521C587748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A40636-41FE-4ADE-B6DD-B01485CE5BD9}">
      <dgm:prSet phldrT="[Текст]" custT="1"/>
      <dgm:spPr>
        <a:xfrm>
          <a:off x="331683" y="2981451"/>
          <a:ext cx="1878334" cy="152548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Целевой</a:t>
          </a:r>
        </a:p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gm:t>
    </dgm:pt>
    <dgm:pt modelId="{76651AC3-6D22-442E-B05F-413ECAF089CB}" type="parTrans" cxnId="{CB113070-1F1F-4118-9B6A-C33837C0B774}">
      <dgm:prSet/>
      <dgm:spPr/>
      <dgm:t>
        <a:bodyPr/>
        <a:lstStyle/>
        <a:p>
          <a:endParaRPr lang="ru-RU"/>
        </a:p>
      </dgm:t>
    </dgm:pt>
    <dgm:pt modelId="{7610C416-51E6-4BA4-B075-49DBA80AA715}" type="sibTrans" cxnId="{CB113070-1F1F-4118-9B6A-C33837C0B774}">
      <dgm:prSet/>
      <dgm:spPr>
        <a:xfrm>
          <a:off x="-294077" y="1993147"/>
          <a:ext cx="3230778" cy="3230778"/>
        </a:xfrm>
        <a:prstGeom prst="leftCircularArrow">
          <a:avLst>
            <a:gd name="adj1" fmla="val 1353"/>
            <a:gd name="adj2" fmla="val 159776"/>
            <a:gd name="adj3" fmla="val 1526826"/>
            <a:gd name="adj4" fmla="val 8616028"/>
            <a:gd name="adj5" fmla="val 1579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ADB45A21-A85E-476E-8C38-A4D74F2C1CD7}">
      <dgm:prSet phldrT="[Текст]" custT="1"/>
      <dgm:spPr>
        <a:xfrm>
          <a:off x="0" y="1389400"/>
          <a:ext cx="2560577" cy="248055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Планируемые результаты</a:t>
          </a:r>
        </a:p>
      </dgm:t>
    </dgm:pt>
    <dgm:pt modelId="{168EA953-DCF9-45B8-81C9-3F8EFBBF41C8}" type="parTrans" cxnId="{9A33DD93-B325-46B3-AB4C-D3AA822AAFC4}">
      <dgm:prSet/>
      <dgm:spPr/>
      <dgm:t>
        <a:bodyPr/>
        <a:lstStyle/>
        <a:p>
          <a:endParaRPr lang="ru-RU"/>
        </a:p>
      </dgm:t>
    </dgm:pt>
    <dgm:pt modelId="{A6295BC7-49CA-4F22-AB1D-380BD966F4EA}" type="sibTrans" cxnId="{9A33DD93-B325-46B3-AB4C-D3AA822AAFC4}">
      <dgm:prSet/>
      <dgm:spPr/>
      <dgm:t>
        <a:bodyPr/>
        <a:lstStyle/>
        <a:p>
          <a:endParaRPr lang="ru-RU"/>
        </a:p>
      </dgm:t>
    </dgm:pt>
    <dgm:pt modelId="{403DC583-879C-4D79-8B91-FE54109ACD6B}">
      <dgm:prSet phldrT="[Текст]" custT="1"/>
      <dgm:spPr>
        <a:xfrm>
          <a:off x="0" y="1389400"/>
          <a:ext cx="2560577" cy="248055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Система оценки их достижения</a:t>
          </a:r>
        </a:p>
      </dgm:t>
    </dgm:pt>
    <dgm:pt modelId="{9D16F02C-4C45-464A-BDE5-50138D042880}" type="parTrans" cxnId="{8CA07C36-76BA-4DC5-8B95-46E67EC5C9B6}">
      <dgm:prSet/>
      <dgm:spPr/>
      <dgm:t>
        <a:bodyPr/>
        <a:lstStyle/>
        <a:p>
          <a:endParaRPr lang="ru-RU"/>
        </a:p>
      </dgm:t>
    </dgm:pt>
    <dgm:pt modelId="{AE2045E0-1E12-4B8E-9CC8-34EC7A2AAF05}" type="sibTrans" cxnId="{8CA07C36-76BA-4DC5-8B95-46E67EC5C9B6}">
      <dgm:prSet/>
      <dgm:spPr/>
      <dgm:t>
        <a:bodyPr/>
        <a:lstStyle/>
        <a:p>
          <a:endParaRPr lang="ru-RU"/>
        </a:p>
      </dgm:t>
    </dgm:pt>
    <dgm:pt modelId="{A22DE757-10DC-4503-964C-00EB951A808C}">
      <dgm:prSet phldrT="[Текст]" custT="1"/>
      <dgm:spPr>
        <a:xfrm>
          <a:off x="3082560" y="645010"/>
          <a:ext cx="2387195" cy="1454416"/>
        </a:xfrm>
        <a:prstGeom prst="roundRect">
          <a:avLst>
            <a:gd name="adj" fmla="val 10000"/>
          </a:avLst>
        </a:prstGeom>
        <a:solidFill>
          <a:srgbClr val="00B050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Содержательный раздел</a:t>
          </a:r>
        </a:p>
      </dgm:t>
    </dgm:pt>
    <dgm:pt modelId="{1B42B780-C654-4F6C-A9E0-4CF380FA6FED}" type="parTrans" cxnId="{EC736654-8803-4390-95F6-838A87111DA3}">
      <dgm:prSet/>
      <dgm:spPr/>
      <dgm:t>
        <a:bodyPr/>
        <a:lstStyle/>
        <a:p>
          <a:endParaRPr lang="ru-RU"/>
        </a:p>
      </dgm:t>
    </dgm:pt>
    <dgm:pt modelId="{4D2E97F9-E259-4079-8561-EA74A955BC6C}" type="sibTrans" cxnId="{EC736654-8803-4390-95F6-838A87111DA3}">
      <dgm:prSet/>
      <dgm:spPr>
        <a:xfrm rot="10392562">
          <a:off x="5271427" y="1918397"/>
          <a:ext cx="3360409" cy="3360409"/>
        </a:xfrm>
        <a:prstGeom prst="circularArrow">
          <a:avLst>
            <a:gd name="adj1" fmla="val 1301"/>
            <a:gd name="adj2" fmla="val 153432"/>
            <a:gd name="adj3" fmla="val 20217998"/>
            <a:gd name="adj4" fmla="val 13122451"/>
            <a:gd name="adj5" fmla="val 1518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EA3B15C8-E7AC-4DD1-805C-5F15523C85B8}">
      <dgm:prSet phldrT="[Текст]" custT="1"/>
      <dgm:spPr>
        <a:xfrm>
          <a:off x="2863909" y="1366293"/>
          <a:ext cx="2953972" cy="363249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Рабочие программы </a:t>
          </a: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учебных предметов и внеурочных курсов</a:t>
          </a:r>
        </a:p>
      </dgm:t>
    </dgm:pt>
    <dgm:pt modelId="{82A86B68-0186-441F-BA0C-5FE3E7FE4BCB}" type="parTrans" cxnId="{6D059547-0840-48F8-80B0-9A5F5126BDF7}">
      <dgm:prSet/>
      <dgm:spPr/>
      <dgm:t>
        <a:bodyPr/>
        <a:lstStyle/>
        <a:p>
          <a:endParaRPr lang="ru-RU"/>
        </a:p>
      </dgm:t>
    </dgm:pt>
    <dgm:pt modelId="{F83D4805-A85E-41D9-AB81-C25453D1C06A}" type="sibTrans" cxnId="{6D059547-0840-48F8-80B0-9A5F5126BDF7}">
      <dgm:prSet/>
      <dgm:spPr/>
      <dgm:t>
        <a:bodyPr/>
        <a:lstStyle/>
        <a:p>
          <a:endParaRPr lang="ru-RU"/>
        </a:p>
      </dgm:t>
    </dgm:pt>
    <dgm:pt modelId="{A0E6E632-F5BC-47AA-BEB6-83AA9A26C026}">
      <dgm:prSet phldrT="[Текст]" custT="1"/>
      <dgm:spPr>
        <a:xfrm>
          <a:off x="2863909" y="1366293"/>
          <a:ext cx="2953972" cy="363249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0" dirty="0">
              <a:solidFill>
                <a:srgbClr val="3F3F3F"/>
              </a:solidFill>
              <a:latin typeface="Calibri" panose="020F0502020204030204"/>
              <a:ea typeface="+mn-ea"/>
              <a:cs typeface="+mn-cs"/>
            </a:rPr>
            <a:t>Компоновка из РП </a:t>
          </a: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Программы воспитания и Программы УУД</a:t>
          </a:r>
        </a:p>
      </dgm:t>
    </dgm:pt>
    <dgm:pt modelId="{818555DF-E27A-443E-BA81-CE7EA86D58B0}" type="parTrans" cxnId="{D0A1DC4B-B7AC-4EA8-85EE-37B39AE8048F}">
      <dgm:prSet/>
      <dgm:spPr/>
      <dgm:t>
        <a:bodyPr/>
        <a:lstStyle/>
        <a:p>
          <a:endParaRPr lang="ru-RU"/>
        </a:p>
      </dgm:t>
    </dgm:pt>
    <dgm:pt modelId="{5D372323-D258-4C69-9FFA-926CF23608A0}" type="sibTrans" cxnId="{D0A1DC4B-B7AC-4EA8-85EE-37B39AE8048F}">
      <dgm:prSet/>
      <dgm:spPr/>
      <dgm:t>
        <a:bodyPr/>
        <a:lstStyle/>
        <a:p>
          <a:endParaRPr lang="ru-RU"/>
        </a:p>
      </dgm:t>
    </dgm:pt>
    <dgm:pt modelId="{E7C42D77-CDCF-458F-8A40-AEFBFF4BEC88}">
      <dgm:prSet phldrT="[Текст]" custT="1"/>
      <dgm:spPr>
        <a:xfrm>
          <a:off x="6323145" y="3088748"/>
          <a:ext cx="2087107" cy="1460835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2000" dirty="0" err="1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Организацион-ный</a:t>
          </a: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>
            <a:buNone/>
          </a:pPr>
          <a:r>
            <a:rPr lang="ru-RU" sz="20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gm:t>
    </dgm:pt>
    <dgm:pt modelId="{DD6E03D8-2AB5-42B1-9975-EAE05C8EE401}" type="parTrans" cxnId="{BBF3E14B-AB35-4C96-803A-0FDB520C5C01}">
      <dgm:prSet/>
      <dgm:spPr/>
      <dgm:t>
        <a:bodyPr/>
        <a:lstStyle/>
        <a:p>
          <a:endParaRPr lang="ru-RU"/>
        </a:p>
      </dgm:t>
    </dgm:pt>
    <dgm:pt modelId="{BA08278A-EF86-47E8-BD0F-EB5FA36FA849}" type="sibTrans" cxnId="{BBF3E14B-AB35-4C96-803A-0FDB520C5C01}">
      <dgm:prSet/>
      <dgm:spPr/>
      <dgm:t>
        <a:bodyPr/>
        <a:lstStyle/>
        <a:p>
          <a:endParaRPr lang="ru-RU"/>
        </a:p>
      </dgm:t>
    </dgm:pt>
    <dgm:pt modelId="{C300744E-61A0-42E0-A508-900FFDD7ABA5}">
      <dgm:prSet phldrT="[Текст]" custT="1"/>
      <dgm:spPr>
        <a:xfrm>
          <a:off x="5976576" y="891800"/>
          <a:ext cx="2559858" cy="2390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Учебный план</a:t>
          </a:r>
        </a:p>
      </dgm:t>
    </dgm:pt>
    <dgm:pt modelId="{6B784485-BE39-47FE-B381-0C065156F7D7}" type="parTrans" cxnId="{4E46C568-08A5-45EA-9F0B-79447D11674F}">
      <dgm:prSet/>
      <dgm:spPr/>
      <dgm:t>
        <a:bodyPr/>
        <a:lstStyle/>
        <a:p>
          <a:endParaRPr lang="ru-RU"/>
        </a:p>
      </dgm:t>
    </dgm:pt>
    <dgm:pt modelId="{3E4D7EAA-CF7E-4C73-81FD-A15AB35D7F41}" type="sibTrans" cxnId="{4E46C568-08A5-45EA-9F0B-79447D11674F}">
      <dgm:prSet/>
      <dgm:spPr/>
      <dgm:t>
        <a:bodyPr/>
        <a:lstStyle/>
        <a:p>
          <a:endParaRPr lang="ru-RU"/>
        </a:p>
      </dgm:t>
    </dgm:pt>
    <dgm:pt modelId="{49FCD7F1-C69A-4A03-950C-5FCCDC680B24}">
      <dgm:prSet phldrT="[Текст]" custT="1"/>
      <dgm:spPr>
        <a:xfrm>
          <a:off x="5976576" y="891800"/>
          <a:ext cx="2559858" cy="2390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b="1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Условия</a:t>
          </a: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и дорожная карта их изменений</a:t>
          </a:r>
        </a:p>
      </dgm:t>
    </dgm:pt>
    <dgm:pt modelId="{A83066F1-6577-4F2E-9FBD-4BBE2E8B75EC}" type="parTrans" cxnId="{E5892187-3F67-430C-AB9D-8FA03D4F6CB0}">
      <dgm:prSet/>
      <dgm:spPr/>
      <dgm:t>
        <a:bodyPr/>
        <a:lstStyle/>
        <a:p>
          <a:endParaRPr lang="ru-RU"/>
        </a:p>
      </dgm:t>
    </dgm:pt>
    <dgm:pt modelId="{EA558D10-94D8-415C-9430-23DC960E7AC4}" type="sibTrans" cxnId="{E5892187-3F67-430C-AB9D-8FA03D4F6CB0}">
      <dgm:prSet/>
      <dgm:spPr/>
      <dgm:t>
        <a:bodyPr/>
        <a:lstStyle/>
        <a:p>
          <a:endParaRPr lang="ru-RU"/>
        </a:p>
      </dgm:t>
    </dgm:pt>
    <dgm:pt modelId="{0707B624-A820-43CC-8DB5-FA308DF5FF88}">
      <dgm:prSet phldrT="[Текст]" custT="1"/>
      <dgm:spPr>
        <a:xfrm>
          <a:off x="5976576" y="891800"/>
          <a:ext cx="2559858" cy="2390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ru-RU" sz="20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План внеурочной деятельности</a:t>
          </a:r>
        </a:p>
      </dgm:t>
    </dgm:pt>
    <dgm:pt modelId="{084A3FCE-0AA4-46B6-870F-EB6F9DCD9B4E}" type="parTrans" cxnId="{B56278EE-7976-4BCE-ABE6-ECBB0C3BDDE2}">
      <dgm:prSet/>
      <dgm:spPr/>
      <dgm:t>
        <a:bodyPr/>
        <a:lstStyle/>
        <a:p>
          <a:endParaRPr lang="ru-RU"/>
        </a:p>
      </dgm:t>
    </dgm:pt>
    <dgm:pt modelId="{1DC5F7A2-9CC0-48F5-8BD1-C08E42650EC1}" type="sibTrans" cxnId="{B56278EE-7976-4BCE-ABE6-ECBB0C3BDDE2}">
      <dgm:prSet/>
      <dgm:spPr/>
      <dgm:t>
        <a:bodyPr/>
        <a:lstStyle/>
        <a:p>
          <a:endParaRPr lang="ru-RU"/>
        </a:p>
      </dgm:t>
    </dgm:pt>
    <dgm:pt modelId="{A8BCEDFE-6A69-4694-B434-9E49CD41E3A0}" type="pres">
      <dgm:prSet presAssocID="{B5631349-7A9A-4B6C-97EF-9521C58774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B4DAA9-0255-4DFD-9873-5E2012019FB7}" type="pres">
      <dgm:prSet presAssocID="{B5631349-7A9A-4B6C-97EF-9521C5877486}" presName="tSp" presStyleCnt="0"/>
      <dgm:spPr/>
    </dgm:pt>
    <dgm:pt modelId="{5754568F-E8E5-4A7F-85DD-6E40ECCF025C}" type="pres">
      <dgm:prSet presAssocID="{B5631349-7A9A-4B6C-97EF-9521C5877486}" presName="bSp" presStyleCnt="0"/>
      <dgm:spPr/>
    </dgm:pt>
    <dgm:pt modelId="{A4BAC35E-C3A4-4A84-A27E-12112B9DF71B}" type="pres">
      <dgm:prSet presAssocID="{B5631349-7A9A-4B6C-97EF-9521C5877486}" presName="process" presStyleCnt="0"/>
      <dgm:spPr/>
    </dgm:pt>
    <dgm:pt modelId="{FE3117EE-A407-4E6A-B47B-46CE2F75E438}" type="pres">
      <dgm:prSet presAssocID="{79A40636-41FE-4ADE-B6DD-B01485CE5BD9}" presName="composite1" presStyleCnt="0"/>
      <dgm:spPr/>
    </dgm:pt>
    <dgm:pt modelId="{57D2FB9D-8602-4EF4-A135-60E992DCF5AD}" type="pres">
      <dgm:prSet presAssocID="{79A40636-41FE-4ADE-B6DD-B01485CE5BD9}" presName="dummyNode1" presStyleLbl="node1" presStyleIdx="0" presStyleCnt="3"/>
      <dgm:spPr/>
    </dgm:pt>
    <dgm:pt modelId="{71EC99D2-4AF5-48F2-BC8C-119C87D4432A}" type="pres">
      <dgm:prSet presAssocID="{79A40636-41FE-4ADE-B6DD-B01485CE5BD9}" presName="childNode1" presStyleLbl="bgAcc1" presStyleIdx="0" presStyleCnt="3" custScaleX="153142" custScaleY="179871" custLinFactNeighborX="-525" custLinFactNeighborY="-10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5E0E6-3489-446F-8EC2-49E945C7BB56}" type="pres">
      <dgm:prSet presAssocID="{79A40636-41FE-4ADE-B6DD-B01485CE5BD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55F36-867C-455D-8B63-91C7278464AD}" type="pres">
      <dgm:prSet presAssocID="{79A40636-41FE-4ADE-B6DD-B01485CE5BD9}" presName="parentNode1" presStyleLbl="node1" presStyleIdx="0" presStyleCnt="3" custScaleX="126381" custScaleY="258106" custLinFactNeighborX="-19497" custLinFactNeighborY="466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07091-FD47-4202-B786-E7A9161593C5}" type="pres">
      <dgm:prSet presAssocID="{79A40636-41FE-4ADE-B6DD-B01485CE5BD9}" presName="connSite1" presStyleCnt="0"/>
      <dgm:spPr/>
    </dgm:pt>
    <dgm:pt modelId="{81AF12FB-2751-4C7D-8B5A-048FCB72E46E}" type="pres">
      <dgm:prSet presAssocID="{7610C416-51E6-4BA4-B075-49DBA80AA715}" presName="Name9" presStyleLbl="sibTrans2D1" presStyleIdx="0" presStyleCnt="2" custLinFactNeighborX="-37503" custLinFactNeighborY="993"/>
      <dgm:spPr/>
      <dgm:t>
        <a:bodyPr/>
        <a:lstStyle/>
        <a:p>
          <a:endParaRPr lang="ru-RU"/>
        </a:p>
      </dgm:t>
    </dgm:pt>
    <dgm:pt modelId="{7F8E23D0-0DD6-427D-A2AA-0F1F4C0633F8}" type="pres">
      <dgm:prSet presAssocID="{A22DE757-10DC-4503-964C-00EB951A808C}" presName="composite2" presStyleCnt="0"/>
      <dgm:spPr/>
    </dgm:pt>
    <dgm:pt modelId="{6201AF6C-560F-40DA-BB4D-5B4BC3428DBA}" type="pres">
      <dgm:prSet presAssocID="{A22DE757-10DC-4503-964C-00EB951A808C}" presName="dummyNode2" presStyleLbl="node1" presStyleIdx="0" presStyleCnt="3"/>
      <dgm:spPr/>
    </dgm:pt>
    <dgm:pt modelId="{19E1B737-0DCA-47A9-A757-2F9E59D4F3CF}" type="pres">
      <dgm:prSet presAssocID="{A22DE757-10DC-4503-964C-00EB951A808C}" presName="childNode2" presStyleLbl="bgAcc1" presStyleIdx="1" presStyleCnt="3" custScaleX="176670" custScaleY="263401" custLinFactNeighborX="5590" custLinFactNeighborY="21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321E-F76B-4520-AC02-E2F953A8C777}" type="pres">
      <dgm:prSet presAssocID="{A22DE757-10DC-4503-964C-00EB951A808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86B59-1C6C-4375-B8F7-A86C0A4910FB}" type="pres">
      <dgm:prSet presAssocID="{A22DE757-10DC-4503-964C-00EB951A808C}" presName="parentNode2" presStyleLbl="node1" presStyleIdx="1" presStyleCnt="3" custScaleX="160619" custScaleY="246081" custLinFactY="-39267" custLinFactNeighborX="-168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CA1F7-0014-404F-A014-A9A11DE296D0}" type="pres">
      <dgm:prSet presAssocID="{A22DE757-10DC-4503-964C-00EB951A808C}" presName="connSite2" presStyleCnt="0"/>
      <dgm:spPr/>
    </dgm:pt>
    <dgm:pt modelId="{053302B8-76C7-49A8-B994-DB30925BB1FC}" type="pres">
      <dgm:prSet presAssocID="{4D2E97F9-E259-4079-8561-EA74A955BC6C}" presName="Name18" presStyleLbl="sibTrans2D1" presStyleIdx="1" presStyleCnt="2" custAng="10392562" custLinFactNeighborX="41700" custLinFactNeighborY="57508"/>
      <dgm:spPr/>
      <dgm:t>
        <a:bodyPr/>
        <a:lstStyle/>
        <a:p>
          <a:endParaRPr lang="ru-RU"/>
        </a:p>
      </dgm:t>
    </dgm:pt>
    <dgm:pt modelId="{21CC5ADA-414E-4406-A873-DF2DCB992FD1}" type="pres">
      <dgm:prSet presAssocID="{E7C42D77-CDCF-458F-8A40-AEFBFF4BEC88}" presName="composite1" presStyleCnt="0"/>
      <dgm:spPr/>
    </dgm:pt>
    <dgm:pt modelId="{76A690BA-D6CE-4AB4-AE73-C27FC5D9DFCD}" type="pres">
      <dgm:prSet presAssocID="{E7C42D77-CDCF-458F-8A40-AEFBFF4BEC88}" presName="dummyNode1" presStyleLbl="node1" presStyleIdx="1" presStyleCnt="3"/>
      <dgm:spPr/>
    </dgm:pt>
    <dgm:pt modelId="{D49FBDCB-7E91-4E67-85C7-87F4271B0B97}" type="pres">
      <dgm:prSet presAssocID="{E7C42D77-CDCF-458F-8A40-AEFBFF4BEC88}" presName="childNode1" presStyleLbl="bgAcc1" presStyleIdx="2" presStyleCnt="3" custScaleX="153099" custScaleY="173360" custLinFactNeighborX="3411" custLinFactNeighborY="-49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5CE10-5519-4C0F-8B1E-FB1882EEBC90}" type="pres">
      <dgm:prSet presAssocID="{E7C42D77-CDCF-458F-8A40-AEFBFF4BEC8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7BD44-CDD6-42EA-9F3F-998EED249C97}" type="pres">
      <dgm:prSet presAssocID="{E7C42D77-CDCF-458F-8A40-AEFBFF4BEC88}" presName="parentNode1" presStyleLbl="node1" presStyleIdx="2" presStyleCnt="3" custScaleX="140428" custScaleY="247167" custLinFactY="539" custLinFactNeighborX="-585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0C46-FC21-4E5C-8A36-F5E94E35E164}" type="pres">
      <dgm:prSet presAssocID="{E7C42D77-CDCF-458F-8A40-AEFBFF4BEC88}" presName="connSite1" presStyleCnt="0"/>
      <dgm:spPr/>
    </dgm:pt>
  </dgm:ptLst>
  <dgm:cxnLst>
    <dgm:cxn modelId="{C42759EE-7B28-4172-904A-50C30DB5EF21}" type="presOf" srcId="{C300744E-61A0-42E0-A508-900FFDD7ABA5}" destId="{0345CE10-5519-4C0F-8B1E-FB1882EEBC90}" srcOrd="1" destOrd="0" presId="urn:microsoft.com/office/officeart/2005/8/layout/hProcess4"/>
    <dgm:cxn modelId="{D0A1DC4B-B7AC-4EA8-85EE-37B39AE8048F}" srcId="{A22DE757-10DC-4503-964C-00EB951A808C}" destId="{A0E6E632-F5BC-47AA-BEB6-83AA9A26C026}" srcOrd="1" destOrd="0" parTransId="{818555DF-E27A-443E-BA81-CE7EA86D58B0}" sibTransId="{5D372323-D258-4C69-9FFA-926CF23608A0}"/>
    <dgm:cxn modelId="{0C2E0B73-609E-458B-9961-CC16DB26B265}" type="presOf" srcId="{ADB45A21-A85E-476E-8C38-A4D74F2C1CD7}" destId="{AFC5E0E6-3489-446F-8EC2-49E945C7BB56}" srcOrd="1" destOrd="0" presId="urn:microsoft.com/office/officeart/2005/8/layout/hProcess4"/>
    <dgm:cxn modelId="{B56278EE-7976-4BCE-ABE6-ECBB0C3BDDE2}" srcId="{E7C42D77-CDCF-458F-8A40-AEFBFF4BEC88}" destId="{0707B624-A820-43CC-8DB5-FA308DF5FF88}" srcOrd="1" destOrd="0" parTransId="{084A3FCE-0AA4-46B6-870F-EB6F9DCD9B4E}" sibTransId="{1DC5F7A2-9CC0-48F5-8BD1-C08E42650EC1}"/>
    <dgm:cxn modelId="{A9B193B2-F12C-4D0C-8B67-8FF7C2EC9A5F}" type="presOf" srcId="{7610C416-51E6-4BA4-B075-49DBA80AA715}" destId="{81AF12FB-2751-4C7D-8B5A-048FCB72E46E}" srcOrd="0" destOrd="0" presId="urn:microsoft.com/office/officeart/2005/8/layout/hProcess4"/>
    <dgm:cxn modelId="{6D365822-676C-4FA1-B912-0032BE90D31A}" type="presOf" srcId="{403DC583-879C-4D79-8B91-FE54109ACD6B}" destId="{AFC5E0E6-3489-446F-8EC2-49E945C7BB56}" srcOrd="1" destOrd="1" presId="urn:microsoft.com/office/officeart/2005/8/layout/hProcess4"/>
    <dgm:cxn modelId="{CB113070-1F1F-4118-9B6A-C33837C0B774}" srcId="{B5631349-7A9A-4B6C-97EF-9521C5877486}" destId="{79A40636-41FE-4ADE-B6DD-B01485CE5BD9}" srcOrd="0" destOrd="0" parTransId="{76651AC3-6D22-442E-B05F-413ECAF089CB}" sibTransId="{7610C416-51E6-4BA4-B075-49DBA80AA715}"/>
    <dgm:cxn modelId="{515D1E8B-D65A-4CE7-AFAD-8C34FC46D30B}" type="presOf" srcId="{B5631349-7A9A-4B6C-97EF-9521C5877486}" destId="{A8BCEDFE-6A69-4694-B434-9E49CD41E3A0}" srcOrd="0" destOrd="0" presId="urn:microsoft.com/office/officeart/2005/8/layout/hProcess4"/>
    <dgm:cxn modelId="{3FD6B9C1-2FA9-4695-8888-9E17F790C7FA}" type="presOf" srcId="{0707B624-A820-43CC-8DB5-FA308DF5FF88}" destId="{0345CE10-5519-4C0F-8B1E-FB1882EEBC90}" srcOrd="1" destOrd="1" presId="urn:microsoft.com/office/officeart/2005/8/layout/hProcess4"/>
    <dgm:cxn modelId="{6CC688A8-1F04-4172-8EF8-CEB729027D33}" type="presOf" srcId="{A22DE757-10DC-4503-964C-00EB951A808C}" destId="{A4E86B59-1C6C-4375-B8F7-A86C0A4910FB}" srcOrd="0" destOrd="0" presId="urn:microsoft.com/office/officeart/2005/8/layout/hProcess4"/>
    <dgm:cxn modelId="{BBF3E14B-AB35-4C96-803A-0FDB520C5C01}" srcId="{B5631349-7A9A-4B6C-97EF-9521C5877486}" destId="{E7C42D77-CDCF-458F-8A40-AEFBFF4BEC88}" srcOrd="2" destOrd="0" parTransId="{DD6E03D8-2AB5-42B1-9975-EAE05C8EE401}" sibTransId="{BA08278A-EF86-47E8-BD0F-EB5FA36FA849}"/>
    <dgm:cxn modelId="{C0A8070F-1C3B-4ED1-8555-D523685CC655}" type="presOf" srcId="{49FCD7F1-C69A-4A03-950C-5FCCDC680B24}" destId="{0345CE10-5519-4C0F-8B1E-FB1882EEBC90}" srcOrd="1" destOrd="2" presId="urn:microsoft.com/office/officeart/2005/8/layout/hProcess4"/>
    <dgm:cxn modelId="{4E46C568-08A5-45EA-9F0B-79447D11674F}" srcId="{E7C42D77-CDCF-458F-8A40-AEFBFF4BEC88}" destId="{C300744E-61A0-42E0-A508-900FFDD7ABA5}" srcOrd="0" destOrd="0" parTransId="{6B784485-BE39-47FE-B381-0C065156F7D7}" sibTransId="{3E4D7EAA-CF7E-4C73-81FD-A15AB35D7F41}"/>
    <dgm:cxn modelId="{E2040A2E-398E-4DD4-96D6-7A0D41A9B0A6}" type="presOf" srcId="{C300744E-61A0-42E0-A508-900FFDD7ABA5}" destId="{D49FBDCB-7E91-4E67-85C7-87F4271B0B97}" srcOrd="0" destOrd="0" presId="urn:microsoft.com/office/officeart/2005/8/layout/hProcess4"/>
    <dgm:cxn modelId="{6D059547-0840-48F8-80B0-9A5F5126BDF7}" srcId="{A22DE757-10DC-4503-964C-00EB951A808C}" destId="{EA3B15C8-E7AC-4DD1-805C-5F15523C85B8}" srcOrd="0" destOrd="0" parTransId="{82A86B68-0186-441F-BA0C-5FE3E7FE4BCB}" sibTransId="{F83D4805-A85E-41D9-AB81-C25453D1C06A}"/>
    <dgm:cxn modelId="{57998B3B-A35A-4D91-9BA4-BD4AF74F0F5A}" type="presOf" srcId="{4D2E97F9-E259-4079-8561-EA74A955BC6C}" destId="{053302B8-76C7-49A8-B994-DB30925BB1FC}" srcOrd="0" destOrd="0" presId="urn:microsoft.com/office/officeart/2005/8/layout/hProcess4"/>
    <dgm:cxn modelId="{EC736654-8803-4390-95F6-838A87111DA3}" srcId="{B5631349-7A9A-4B6C-97EF-9521C5877486}" destId="{A22DE757-10DC-4503-964C-00EB951A808C}" srcOrd="1" destOrd="0" parTransId="{1B42B780-C654-4F6C-A9E0-4CF380FA6FED}" sibTransId="{4D2E97F9-E259-4079-8561-EA74A955BC6C}"/>
    <dgm:cxn modelId="{52B7EDF2-7D9A-4586-8D8C-D51DDC9D8A22}" type="presOf" srcId="{403DC583-879C-4D79-8B91-FE54109ACD6B}" destId="{71EC99D2-4AF5-48F2-BC8C-119C87D4432A}" srcOrd="0" destOrd="1" presId="urn:microsoft.com/office/officeart/2005/8/layout/hProcess4"/>
    <dgm:cxn modelId="{2E263256-D6FA-4D55-81A1-89338473B12C}" type="presOf" srcId="{A0E6E632-F5BC-47AA-BEB6-83AA9A26C026}" destId="{19E1B737-0DCA-47A9-A757-2F9E59D4F3CF}" srcOrd="0" destOrd="1" presId="urn:microsoft.com/office/officeart/2005/8/layout/hProcess4"/>
    <dgm:cxn modelId="{F4DC3A44-E848-4CEB-A4DC-3461F3B885A1}" type="presOf" srcId="{E7C42D77-CDCF-458F-8A40-AEFBFF4BEC88}" destId="{2D27BD44-CDD6-42EA-9F3F-998EED249C97}" srcOrd="0" destOrd="0" presId="urn:microsoft.com/office/officeart/2005/8/layout/hProcess4"/>
    <dgm:cxn modelId="{DF9C66E3-112F-4672-802C-C4E13F5751A0}" type="presOf" srcId="{79A40636-41FE-4ADE-B6DD-B01485CE5BD9}" destId="{7B655F36-867C-455D-8B63-91C7278464AD}" srcOrd="0" destOrd="0" presId="urn:microsoft.com/office/officeart/2005/8/layout/hProcess4"/>
    <dgm:cxn modelId="{E89974B1-E62E-4580-A321-65541FFBBC9A}" type="presOf" srcId="{EA3B15C8-E7AC-4DD1-805C-5F15523C85B8}" destId="{D6C4321E-F76B-4520-AC02-E2F953A8C777}" srcOrd="1" destOrd="0" presId="urn:microsoft.com/office/officeart/2005/8/layout/hProcess4"/>
    <dgm:cxn modelId="{E5892187-3F67-430C-AB9D-8FA03D4F6CB0}" srcId="{E7C42D77-CDCF-458F-8A40-AEFBFF4BEC88}" destId="{49FCD7F1-C69A-4A03-950C-5FCCDC680B24}" srcOrd="2" destOrd="0" parTransId="{A83066F1-6577-4F2E-9FBD-4BBE2E8B75EC}" sibTransId="{EA558D10-94D8-415C-9430-23DC960E7AC4}"/>
    <dgm:cxn modelId="{CF351842-063C-4E4C-8BDF-1D91A55502B0}" type="presOf" srcId="{0707B624-A820-43CC-8DB5-FA308DF5FF88}" destId="{D49FBDCB-7E91-4E67-85C7-87F4271B0B97}" srcOrd="0" destOrd="1" presId="urn:microsoft.com/office/officeart/2005/8/layout/hProcess4"/>
    <dgm:cxn modelId="{100D7B36-9EB8-4EA7-B140-4B3327E1AB6D}" type="presOf" srcId="{49FCD7F1-C69A-4A03-950C-5FCCDC680B24}" destId="{D49FBDCB-7E91-4E67-85C7-87F4271B0B97}" srcOrd="0" destOrd="2" presId="urn:microsoft.com/office/officeart/2005/8/layout/hProcess4"/>
    <dgm:cxn modelId="{9A33DD93-B325-46B3-AB4C-D3AA822AAFC4}" srcId="{79A40636-41FE-4ADE-B6DD-B01485CE5BD9}" destId="{ADB45A21-A85E-476E-8C38-A4D74F2C1CD7}" srcOrd="0" destOrd="0" parTransId="{168EA953-DCF9-45B8-81C9-3F8EFBBF41C8}" sibTransId="{A6295BC7-49CA-4F22-AB1D-380BD966F4EA}"/>
    <dgm:cxn modelId="{5EE4313B-753C-4F69-8B49-CFD6768C9B75}" type="presOf" srcId="{A0E6E632-F5BC-47AA-BEB6-83AA9A26C026}" destId="{D6C4321E-F76B-4520-AC02-E2F953A8C777}" srcOrd="1" destOrd="1" presId="urn:microsoft.com/office/officeart/2005/8/layout/hProcess4"/>
    <dgm:cxn modelId="{556ED469-1E2B-4BB8-A6E8-7FB486F8F90B}" type="presOf" srcId="{ADB45A21-A85E-476E-8C38-A4D74F2C1CD7}" destId="{71EC99D2-4AF5-48F2-BC8C-119C87D4432A}" srcOrd="0" destOrd="0" presId="urn:microsoft.com/office/officeart/2005/8/layout/hProcess4"/>
    <dgm:cxn modelId="{7BE1C0BF-B2BA-4E3A-B36C-2E8934766933}" type="presOf" srcId="{EA3B15C8-E7AC-4DD1-805C-5F15523C85B8}" destId="{19E1B737-0DCA-47A9-A757-2F9E59D4F3CF}" srcOrd="0" destOrd="0" presId="urn:microsoft.com/office/officeart/2005/8/layout/hProcess4"/>
    <dgm:cxn modelId="{8CA07C36-76BA-4DC5-8B95-46E67EC5C9B6}" srcId="{79A40636-41FE-4ADE-B6DD-B01485CE5BD9}" destId="{403DC583-879C-4D79-8B91-FE54109ACD6B}" srcOrd="1" destOrd="0" parTransId="{9D16F02C-4C45-464A-BDE5-50138D042880}" sibTransId="{AE2045E0-1E12-4B8E-9CC8-34EC7A2AAF05}"/>
    <dgm:cxn modelId="{DAC90826-86A8-4F99-A907-2645662AF1C0}" type="presParOf" srcId="{A8BCEDFE-6A69-4694-B434-9E49CD41E3A0}" destId="{B2B4DAA9-0255-4DFD-9873-5E2012019FB7}" srcOrd="0" destOrd="0" presId="urn:microsoft.com/office/officeart/2005/8/layout/hProcess4"/>
    <dgm:cxn modelId="{218382A9-10E1-43A5-9FA8-6D9A9C6901D7}" type="presParOf" srcId="{A8BCEDFE-6A69-4694-B434-9E49CD41E3A0}" destId="{5754568F-E8E5-4A7F-85DD-6E40ECCF025C}" srcOrd="1" destOrd="0" presId="urn:microsoft.com/office/officeart/2005/8/layout/hProcess4"/>
    <dgm:cxn modelId="{33F6A06D-F7F5-4DCC-B0B0-B7650AF905DD}" type="presParOf" srcId="{A8BCEDFE-6A69-4694-B434-9E49CD41E3A0}" destId="{A4BAC35E-C3A4-4A84-A27E-12112B9DF71B}" srcOrd="2" destOrd="0" presId="urn:microsoft.com/office/officeart/2005/8/layout/hProcess4"/>
    <dgm:cxn modelId="{62725243-8D8A-4BA3-A1B4-9766B2F7423F}" type="presParOf" srcId="{A4BAC35E-C3A4-4A84-A27E-12112B9DF71B}" destId="{FE3117EE-A407-4E6A-B47B-46CE2F75E438}" srcOrd="0" destOrd="0" presId="urn:microsoft.com/office/officeart/2005/8/layout/hProcess4"/>
    <dgm:cxn modelId="{23D18E52-3F39-4457-897D-2C6046C09401}" type="presParOf" srcId="{FE3117EE-A407-4E6A-B47B-46CE2F75E438}" destId="{57D2FB9D-8602-4EF4-A135-60E992DCF5AD}" srcOrd="0" destOrd="0" presId="urn:microsoft.com/office/officeart/2005/8/layout/hProcess4"/>
    <dgm:cxn modelId="{2E2A4067-789E-4C5B-8FA2-A934DEF308AA}" type="presParOf" srcId="{FE3117EE-A407-4E6A-B47B-46CE2F75E438}" destId="{71EC99D2-4AF5-48F2-BC8C-119C87D4432A}" srcOrd="1" destOrd="0" presId="urn:microsoft.com/office/officeart/2005/8/layout/hProcess4"/>
    <dgm:cxn modelId="{EEB89C9C-F57B-4B81-BDA5-B410D04AC227}" type="presParOf" srcId="{FE3117EE-A407-4E6A-B47B-46CE2F75E438}" destId="{AFC5E0E6-3489-446F-8EC2-49E945C7BB56}" srcOrd="2" destOrd="0" presId="urn:microsoft.com/office/officeart/2005/8/layout/hProcess4"/>
    <dgm:cxn modelId="{F4BB82E0-3045-464B-AA91-8E3C3A36F6F7}" type="presParOf" srcId="{FE3117EE-A407-4E6A-B47B-46CE2F75E438}" destId="{7B655F36-867C-455D-8B63-91C7278464AD}" srcOrd="3" destOrd="0" presId="urn:microsoft.com/office/officeart/2005/8/layout/hProcess4"/>
    <dgm:cxn modelId="{09855032-356A-44B4-9A96-A906ACED3D22}" type="presParOf" srcId="{FE3117EE-A407-4E6A-B47B-46CE2F75E438}" destId="{AC507091-FD47-4202-B786-E7A9161593C5}" srcOrd="4" destOrd="0" presId="urn:microsoft.com/office/officeart/2005/8/layout/hProcess4"/>
    <dgm:cxn modelId="{620E0D6C-0C9A-4FA2-A206-98DEE4FB7279}" type="presParOf" srcId="{A4BAC35E-C3A4-4A84-A27E-12112B9DF71B}" destId="{81AF12FB-2751-4C7D-8B5A-048FCB72E46E}" srcOrd="1" destOrd="0" presId="urn:microsoft.com/office/officeart/2005/8/layout/hProcess4"/>
    <dgm:cxn modelId="{8E0B7C35-E610-4DE3-8776-F9427F3C0B10}" type="presParOf" srcId="{A4BAC35E-C3A4-4A84-A27E-12112B9DF71B}" destId="{7F8E23D0-0DD6-427D-A2AA-0F1F4C0633F8}" srcOrd="2" destOrd="0" presId="urn:microsoft.com/office/officeart/2005/8/layout/hProcess4"/>
    <dgm:cxn modelId="{AA689EDC-5FFF-4E26-B5AD-44BBC3EACFC5}" type="presParOf" srcId="{7F8E23D0-0DD6-427D-A2AA-0F1F4C0633F8}" destId="{6201AF6C-560F-40DA-BB4D-5B4BC3428DBA}" srcOrd="0" destOrd="0" presId="urn:microsoft.com/office/officeart/2005/8/layout/hProcess4"/>
    <dgm:cxn modelId="{4A378509-4559-4EA1-8815-8486FE269A40}" type="presParOf" srcId="{7F8E23D0-0DD6-427D-A2AA-0F1F4C0633F8}" destId="{19E1B737-0DCA-47A9-A757-2F9E59D4F3CF}" srcOrd="1" destOrd="0" presId="urn:microsoft.com/office/officeart/2005/8/layout/hProcess4"/>
    <dgm:cxn modelId="{F7E941B0-CEE1-471F-98DA-417B4678BE9C}" type="presParOf" srcId="{7F8E23D0-0DD6-427D-A2AA-0F1F4C0633F8}" destId="{D6C4321E-F76B-4520-AC02-E2F953A8C777}" srcOrd="2" destOrd="0" presId="urn:microsoft.com/office/officeart/2005/8/layout/hProcess4"/>
    <dgm:cxn modelId="{06AD7043-3314-4D2F-82EF-4ED11BFE1C43}" type="presParOf" srcId="{7F8E23D0-0DD6-427D-A2AA-0F1F4C0633F8}" destId="{A4E86B59-1C6C-4375-B8F7-A86C0A4910FB}" srcOrd="3" destOrd="0" presId="urn:microsoft.com/office/officeart/2005/8/layout/hProcess4"/>
    <dgm:cxn modelId="{8CB7BE5E-A0E9-4CE7-ADAF-E4A2F84951BB}" type="presParOf" srcId="{7F8E23D0-0DD6-427D-A2AA-0F1F4C0633F8}" destId="{125CA1F7-0014-404F-A014-A9A11DE296D0}" srcOrd="4" destOrd="0" presId="urn:microsoft.com/office/officeart/2005/8/layout/hProcess4"/>
    <dgm:cxn modelId="{EB140C2A-A117-4021-8377-B4E537474169}" type="presParOf" srcId="{A4BAC35E-C3A4-4A84-A27E-12112B9DF71B}" destId="{053302B8-76C7-49A8-B994-DB30925BB1FC}" srcOrd="3" destOrd="0" presId="urn:microsoft.com/office/officeart/2005/8/layout/hProcess4"/>
    <dgm:cxn modelId="{B5F7F690-2956-4025-B6A0-10AB43096DD6}" type="presParOf" srcId="{A4BAC35E-C3A4-4A84-A27E-12112B9DF71B}" destId="{21CC5ADA-414E-4406-A873-DF2DCB992FD1}" srcOrd="4" destOrd="0" presId="urn:microsoft.com/office/officeart/2005/8/layout/hProcess4"/>
    <dgm:cxn modelId="{16B58D93-D894-4DE1-B600-6E1143500BBE}" type="presParOf" srcId="{21CC5ADA-414E-4406-A873-DF2DCB992FD1}" destId="{76A690BA-D6CE-4AB4-AE73-C27FC5D9DFCD}" srcOrd="0" destOrd="0" presId="urn:microsoft.com/office/officeart/2005/8/layout/hProcess4"/>
    <dgm:cxn modelId="{C46336D7-C990-4437-9842-BF0481D397C7}" type="presParOf" srcId="{21CC5ADA-414E-4406-A873-DF2DCB992FD1}" destId="{D49FBDCB-7E91-4E67-85C7-87F4271B0B97}" srcOrd="1" destOrd="0" presId="urn:microsoft.com/office/officeart/2005/8/layout/hProcess4"/>
    <dgm:cxn modelId="{DFFBA5AE-5015-4606-8158-D0837C3DB917}" type="presParOf" srcId="{21CC5ADA-414E-4406-A873-DF2DCB992FD1}" destId="{0345CE10-5519-4C0F-8B1E-FB1882EEBC90}" srcOrd="2" destOrd="0" presId="urn:microsoft.com/office/officeart/2005/8/layout/hProcess4"/>
    <dgm:cxn modelId="{A4AE6E32-5DBD-4E57-93BA-F1933CF616FC}" type="presParOf" srcId="{21CC5ADA-414E-4406-A873-DF2DCB992FD1}" destId="{2D27BD44-CDD6-42EA-9F3F-998EED249C97}" srcOrd="3" destOrd="0" presId="urn:microsoft.com/office/officeart/2005/8/layout/hProcess4"/>
    <dgm:cxn modelId="{AE70B3E2-0F6F-4936-9AC1-4C498E5CFCF8}" type="presParOf" srcId="{21CC5ADA-414E-4406-A873-DF2DCB992FD1}" destId="{FE3B0C46-FC21-4E5C-8A36-F5E94E35E16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4169-0C4F-4F38-B833-DE27FF9079ED}">
      <dsp:nvSpPr>
        <dsp:cNvPr id="0" name=""/>
        <dsp:cNvSpPr/>
      </dsp:nvSpPr>
      <dsp:spPr>
        <a:xfrm rot="16200000">
          <a:off x="548481" y="-548481"/>
          <a:ext cx="2560637" cy="3657600"/>
        </a:xfrm>
        <a:prstGeom prst="round1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Личностное развитие </a:t>
          </a:r>
          <a:r>
            <a:rPr lang="ru-RU" sz="1800" kern="1200" dirty="0">
              <a:solidFill>
                <a:schemeClr val="tx1"/>
              </a:solidFill>
            </a:rPr>
            <a:t>(результат «</a:t>
          </a:r>
          <a:r>
            <a:rPr lang="ru-RU" sz="1800" kern="1200" dirty="0" err="1">
              <a:solidFill>
                <a:schemeClr val="tx1"/>
              </a:solidFill>
            </a:rPr>
            <a:t>смыслообразование</a:t>
          </a:r>
          <a:r>
            <a:rPr lang="ru-RU" sz="1800" kern="1200" dirty="0">
              <a:solidFill>
                <a:schemeClr val="tx1"/>
              </a:solidFill>
            </a:rPr>
            <a:t> и нравственно-этическая ориентация») обеспечивает мотивацию ответственности за социальную востребованность предметных знаний и навыков </a:t>
          </a:r>
        </a:p>
      </dsp:txBody>
      <dsp:txXfrm rot="5400000">
        <a:off x="-1" y="1"/>
        <a:ext cx="3657600" cy="1920478"/>
      </dsp:txXfrm>
    </dsp:sp>
    <dsp:sp modelId="{2CAB96D5-DF86-4971-B3EB-9490E77F3C8A}">
      <dsp:nvSpPr>
        <dsp:cNvPr id="0" name=""/>
        <dsp:cNvSpPr/>
      </dsp:nvSpPr>
      <dsp:spPr>
        <a:xfrm>
          <a:off x="3657600" y="0"/>
          <a:ext cx="3657600" cy="2560637"/>
        </a:xfrm>
        <a:prstGeom prst="round1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Метапредметные результаты (УУД + межпредметные понятия) дают способы действий с предметным содержанием</a:t>
          </a:r>
        </a:p>
      </dsp:txBody>
      <dsp:txXfrm>
        <a:off x="3657600" y="0"/>
        <a:ext cx="3657600" cy="1920478"/>
      </dsp:txXfrm>
    </dsp:sp>
    <dsp:sp modelId="{557EB266-D492-4B70-8435-B6442F63FE88}">
      <dsp:nvSpPr>
        <dsp:cNvPr id="0" name=""/>
        <dsp:cNvSpPr/>
      </dsp:nvSpPr>
      <dsp:spPr>
        <a:xfrm rot="10800000">
          <a:off x="0" y="2560637"/>
          <a:ext cx="3657600" cy="2560637"/>
        </a:xfrm>
        <a:prstGeom prst="round1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Проектная деятельность создает условия для реализации знаний в осознанной социально востребованной деятельности</a:t>
          </a:r>
        </a:p>
      </dsp:txBody>
      <dsp:txXfrm rot="10800000">
        <a:off x="0" y="3200796"/>
        <a:ext cx="3657600" cy="1920478"/>
      </dsp:txXfrm>
    </dsp:sp>
    <dsp:sp modelId="{A50C2796-FFCE-4A9C-976D-FB61E47B8727}">
      <dsp:nvSpPr>
        <dsp:cNvPr id="0" name=""/>
        <dsp:cNvSpPr/>
      </dsp:nvSpPr>
      <dsp:spPr>
        <a:xfrm rot="5400000">
          <a:off x="4206081" y="2012156"/>
          <a:ext cx="2560637" cy="3657600"/>
        </a:xfrm>
        <a:prstGeom prst="round1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Предметные р</a:t>
          </a:r>
          <a:r>
            <a:rPr lang="ru-RU" sz="1800" kern="1200" dirty="0">
              <a:solidFill>
                <a:schemeClr val="tx1"/>
              </a:solidFill>
            </a:rPr>
            <a:t>езультаты дают представление о явлениях окружающего мира; формируют </a:t>
          </a:r>
          <a:r>
            <a:rPr lang="ru-RU" sz="1800" kern="1200" dirty="0" err="1">
              <a:solidFill>
                <a:schemeClr val="tx1"/>
              </a:solidFill>
            </a:rPr>
            <a:t>знаниево</a:t>
          </a:r>
          <a:r>
            <a:rPr lang="ru-RU" sz="1800" kern="1200" dirty="0">
              <a:solidFill>
                <a:schemeClr val="tx1"/>
              </a:solidFill>
            </a:rPr>
            <a:t>-информационный каркас ФГ </a:t>
          </a:r>
        </a:p>
      </dsp:txBody>
      <dsp:txXfrm rot="-5400000">
        <a:off x="3657599" y="3200796"/>
        <a:ext cx="3657600" cy="1920478"/>
      </dsp:txXfrm>
    </dsp:sp>
    <dsp:sp modelId="{71A40335-89DB-4374-BA63-8F7C1F2E6E56}">
      <dsp:nvSpPr>
        <dsp:cNvPr id="0" name=""/>
        <dsp:cNvSpPr/>
      </dsp:nvSpPr>
      <dsp:spPr>
        <a:xfrm>
          <a:off x="2560319" y="1920478"/>
          <a:ext cx="2194560" cy="128031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ФГ- синтез знаний, навыков, мотивации и опыта</a:t>
          </a:r>
        </a:p>
      </dsp:txBody>
      <dsp:txXfrm>
        <a:off x="2622819" y="1982978"/>
        <a:ext cx="2069560" cy="1155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26FD5-15BF-48FD-9865-B784615BB977}">
      <dsp:nvSpPr>
        <dsp:cNvPr id="0" name=""/>
        <dsp:cNvSpPr/>
      </dsp:nvSpPr>
      <dsp:spPr>
        <a:xfrm rot="16200000">
          <a:off x="367295" y="666367"/>
          <a:ext cx="2692786" cy="34273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Темы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учебных предметов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курсов по выбору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курсов внеурочной деятельности</a:t>
          </a:r>
        </a:p>
      </dsp:txBody>
      <dsp:txXfrm rot="5400000">
        <a:off x="131475" y="1165138"/>
        <a:ext cx="3295902" cy="2429836"/>
      </dsp:txXfrm>
    </dsp:sp>
    <dsp:sp modelId="{20DB01C7-3280-4FD1-9F7C-32802308964B}">
      <dsp:nvSpPr>
        <dsp:cNvPr id="0" name=""/>
        <dsp:cNvSpPr/>
      </dsp:nvSpPr>
      <dsp:spPr>
        <a:xfrm rot="5400000">
          <a:off x="2959518" y="1018384"/>
          <a:ext cx="2692786" cy="26975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133350" rIns="80010" bIns="13335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Часы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часы учебного плана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- часы плана внеурочной деятельности</a:t>
          </a:r>
        </a:p>
      </dsp:txBody>
      <dsp:txXfrm rot="-5400000">
        <a:off x="2957139" y="1152239"/>
        <a:ext cx="2566071" cy="2429836"/>
      </dsp:txXfrm>
    </dsp:sp>
    <dsp:sp modelId="{3BD0C911-CCB3-45F0-90C7-18C2853F57FF}">
      <dsp:nvSpPr>
        <dsp:cNvPr id="0" name=""/>
        <dsp:cNvSpPr/>
      </dsp:nvSpPr>
      <dsp:spPr>
        <a:xfrm>
          <a:off x="1999133" y="527779"/>
          <a:ext cx="1720300" cy="172021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4E6D4-15B4-4DC1-95E9-5218BBA69C72}">
      <dsp:nvSpPr>
        <dsp:cNvPr id="0" name=""/>
        <dsp:cNvSpPr/>
      </dsp:nvSpPr>
      <dsp:spPr>
        <a:xfrm rot="10800000">
          <a:off x="1999133" y="2468283"/>
          <a:ext cx="1720300" cy="172021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C99D2-4AF5-48F2-BC8C-119C87D4432A}">
      <dsp:nvSpPr>
        <dsp:cNvPr id="0" name=""/>
        <dsp:cNvSpPr/>
      </dsp:nvSpPr>
      <dsp:spPr>
        <a:xfrm>
          <a:off x="0" y="1339207"/>
          <a:ext cx="2468075" cy="239094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Планируемые результаты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Система оценки их достижения</a:t>
          </a:r>
        </a:p>
      </dsp:txBody>
      <dsp:txXfrm>
        <a:off x="55022" y="1394229"/>
        <a:ext cx="2358031" cy="1768553"/>
      </dsp:txXfrm>
    </dsp:sp>
    <dsp:sp modelId="{81AF12FB-2751-4C7D-8B5A-048FCB72E46E}">
      <dsp:nvSpPr>
        <dsp:cNvPr id="0" name=""/>
        <dsp:cNvSpPr/>
      </dsp:nvSpPr>
      <dsp:spPr>
        <a:xfrm>
          <a:off x="-281660" y="1921040"/>
          <a:ext cx="3114219" cy="3114219"/>
        </a:xfrm>
        <a:prstGeom prst="leftCircularArrow">
          <a:avLst>
            <a:gd name="adj1" fmla="val 1353"/>
            <a:gd name="adj2" fmla="val 159776"/>
            <a:gd name="adj3" fmla="val 1526826"/>
            <a:gd name="adj4" fmla="val 8616028"/>
            <a:gd name="adj5" fmla="val 1579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55F36-867C-455D-8B63-91C7278464AD}">
      <dsp:nvSpPr>
        <dsp:cNvPr id="0" name=""/>
        <dsp:cNvSpPr/>
      </dsp:nvSpPr>
      <dsp:spPr>
        <a:xfrm>
          <a:off x="321580" y="2873744"/>
          <a:ext cx="1810478" cy="147037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Целевой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sp:txBody>
      <dsp:txXfrm>
        <a:off x="364646" y="2916810"/>
        <a:ext cx="1724346" cy="1384246"/>
      </dsp:txXfrm>
    </dsp:sp>
    <dsp:sp modelId="{19E1B737-0DCA-47A9-A757-2F9E59D4F3CF}">
      <dsp:nvSpPr>
        <dsp:cNvPr id="0" name=""/>
        <dsp:cNvSpPr/>
      </dsp:nvSpPr>
      <dsp:spPr>
        <a:xfrm>
          <a:off x="2762424" y="1316935"/>
          <a:ext cx="2847258" cy="3501268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Рабочие программы </a:t>
          </a: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учебных предметов и внеурочных курсов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solidFill>
                <a:srgbClr val="3F3F3F"/>
              </a:solidFill>
              <a:latin typeface="Calibri" panose="020F0502020204030204"/>
              <a:ea typeface="+mn-ea"/>
              <a:cs typeface="+mn-cs"/>
            </a:rPr>
            <a:t>Компоновка из РП </a:t>
          </a: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Программы воспитания и Программы УУД</a:t>
          </a:r>
        </a:p>
      </dsp:txBody>
      <dsp:txXfrm>
        <a:off x="2842998" y="2147781"/>
        <a:ext cx="2686110" cy="2589848"/>
      </dsp:txXfrm>
    </dsp:sp>
    <dsp:sp modelId="{053302B8-76C7-49A8-B994-DB30925BB1FC}">
      <dsp:nvSpPr>
        <dsp:cNvPr id="0" name=""/>
        <dsp:cNvSpPr/>
      </dsp:nvSpPr>
      <dsp:spPr>
        <a:xfrm rot="10392562">
          <a:off x="5083767" y="1849827"/>
          <a:ext cx="3241299" cy="3241299"/>
        </a:xfrm>
        <a:prstGeom prst="circularArrow">
          <a:avLst>
            <a:gd name="adj1" fmla="val 1301"/>
            <a:gd name="adj2" fmla="val 153432"/>
            <a:gd name="adj3" fmla="val 20217998"/>
            <a:gd name="adj4" fmla="val 13122451"/>
            <a:gd name="adj5" fmla="val 1518"/>
          </a:avLst>
        </a:prstGeom>
        <a:solidFill>
          <a:srgbClr val="92D05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86B59-1C6C-4375-B8F7-A86C0A4910FB}">
      <dsp:nvSpPr>
        <dsp:cNvPr id="0" name=""/>
        <dsp:cNvSpPr/>
      </dsp:nvSpPr>
      <dsp:spPr>
        <a:xfrm>
          <a:off x="2973176" y="621709"/>
          <a:ext cx="2300956" cy="1401874"/>
        </a:xfrm>
        <a:prstGeom prst="roundRect">
          <a:avLst>
            <a:gd name="adj" fmla="val 10000"/>
          </a:avLst>
        </a:prstGeom>
        <a:solidFill>
          <a:srgbClr val="00B050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Содержательный раздел</a:t>
          </a:r>
        </a:p>
      </dsp:txBody>
      <dsp:txXfrm>
        <a:off x="3014235" y="662768"/>
        <a:ext cx="2218838" cy="1319756"/>
      </dsp:txXfrm>
    </dsp:sp>
    <dsp:sp modelId="{D49FBDCB-7E91-4E67-85C7-87F4271B0B97}">
      <dsp:nvSpPr>
        <dsp:cNvPr id="0" name=""/>
        <dsp:cNvSpPr/>
      </dsp:nvSpPr>
      <dsp:spPr>
        <a:xfrm>
          <a:off x="5764619" y="859583"/>
          <a:ext cx="2467382" cy="230439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2D05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Учебный план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План внеурочной деятельности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rgbClr val="00B050"/>
              </a:solidFill>
              <a:latin typeface="Calibri" panose="020F0502020204030204"/>
              <a:ea typeface="+mn-ea"/>
              <a:cs typeface="+mn-cs"/>
            </a:rPr>
            <a:t>Условия</a:t>
          </a:r>
          <a:r>
            <a:rPr lang="ru-RU" sz="2000" kern="1200" dirty="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 и дорожная карта их изменений</a:t>
          </a:r>
        </a:p>
      </dsp:txBody>
      <dsp:txXfrm>
        <a:off x="5817650" y="912614"/>
        <a:ext cx="2361320" cy="1704533"/>
      </dsp:txXfrm>
    </dsp:sp>
    <dsp:sp modelId="{2D27BD44-CDD6-42EA-9F3F-998EED249C97}">
      <dsp:nvSpPr>
        <dsp:cNvPr id="0" name=""/>
        <dsp:cNvSpPr/>
      </dsp:nvSpPr>
      <dsp:spPr>
        <a:xfrm>
          <a:off x="6132889" y="3205766"/>
          <a:ext cx="2011709" cy="1408061"/>
        </a:xfrm>
        <a:prstGeom prst="roundRect">
          <a:avLst>
            <a:gd name="adj" fmla="val 10000"/>
          </a:avLst>
        </a:prstGeom>
        <a:solidFill>
          <a:srgbClr val="92D05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Организацион-ный</a:t>
          </a: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313C41">
                  <a:lumMod val="25000"/>
                </a:srgbClr>
              </a:solidFill>
              <a:latin typeface="Calibri" panose="020F0502020204030204"/>
              <a:ea typeface="+mn-ea"/>
              <a:cs typeface="+mn-cs"/>
            </a:rPr>
            <a:t>раздел</a:t>
          </a:r>
        </a:p>
      </dsp:txBody>
      <dsp:txXfrm>
        <a:off x="6174130" y="3247007"/>
        <a:ext cx="1929227" cy="132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D6AA-3EED-4DE2-850D-2940B4EA14F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325FC-0623-4B67-AB79-5E943740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7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AD009-D99B-43DF-9C2D-F3BA450942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4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325FC-0623-4B67-AB79-5E9437406FD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1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7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2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5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56931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6524" y="694145"/>
            <a:ext cx="6860276" cy="944562"/>
          </a:xfr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56524" y="480650"/>
            <a:ext cx="6860276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04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BCEBB031-8464-4B78-9B9D-EDE877D2DB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0865" y="480650"/>
            <a:ext cx="4948555" cy="594301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429824" y="889766"/>
            <a:ext cx="6860276" cy="944562"/>
          </a:xfr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29824" y="676271"/>
            <a:ext cx="6860276" cy="35083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60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1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1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3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8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4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F0746D-AF32-4BB7-B8B9-FE91792B52D2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4CF071C-3A56-4EAD-8655-79093B436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6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managers.ru/savina/obektivnost-vsok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803C34-8857-40C8-AF62-7063EE52D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5994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Функциональная грамотность в образовательной программе школы.  Часть 1. 10.09.2020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C90B9C-9483-4E58-8079-DBE4B895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273204"/>
            <a:ext cx="7315200" cy="9144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Савиных Галина, </a:t>
            </a:r>
            <a:r>
              <a:rPr lang="ru-RU" sz="1800" dirty="0" err="1">
                <a:solidFill>
                  <a:schemeClr val="tx1"/>
                </a:solidFill>
              </a:rPr>
              <a:t>к.п.н</a:t>
            </a:r>
            <a:r>
              <a:rPr lang="ru-RU" sz="1800" dirty="0">
                <a:solidFill>
                  <a:schemeClr val="tx1"/>
                </a:solidFill>
              </a:rPr>
              <a:t>.,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эксперт-методист, экспертное бюро «ПРО-сегмент»</a:t>
            </a:r>
          </a:p>
          <a:p>
            <a:r>
              <a:rPr lang="en-US" sz="1800" dirty="0">
                <a:solidFill>
                  <a:schemeClr val="tx1"/>
                </a:solidFill>
              </a:rPr>
              <a:t>Galina@prosegment.ru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89162496774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2781A3-7BB4-41A8-B334-625B32CD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991" y="1298448"/>
            <a:ext cx="1805598" cy="7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6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CC4DA6-1507-4097-A568-027AABDD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Статус ФГ в системе результатов по ФГОС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A41E226-7F45-4A56-A713-EA5911288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084086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76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9AF718-675B-4A88-9C5B-8AAA73F6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Фрагмент материала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5D3A1AF-1EC5-41D3-8D37-90A36C4D8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42078"/>
              </p:ext>
            </p:extLst>
          </p:nvPr>
        </p:nvGraphicFramePr>
        <p:xfrm>
          <a:off x="3669633" y="721895"/>
          <a:ext cx="7916777" cy="5550759"/>
        </p:xfrm>
        <a:graphic>
          <a:graphicData uri="http://schemas.openxmlformats.org/drawingml/2006/table">
            <a:tbl>
              <a:tblPr firstRow="1" firstCol="1" bandRow="1"/>
              <a:tblGrid>
                <a:gridCol w="224036">
                  <a:extLst>
                    <a:ext uri="{9D8B030D-6E8A-4147-A177-3AD203B41FA5}">
                      <a16:colId xmlns:a16="http://schemas.microsoft.com/office/drawing/2014/main" xmlns="" val="929130123"/>
                    </a:ext>
                  </a:extLst>
                </a:gridCol>
                <a:gridCol w="2287497">
                  <a:extLst>
                    <a:ext uri="{9D8B030D-6E8A-4147-A177-3AD203B41FA5}">
                      <a16:colId xmlns:a16="http://schemas.microsoft.com/office/drawing/2014/main" xmlns="" val="1896045696"/>
                    </a:ext>
                  </a:extLst>
                </a:gridCol>
                <a:gridCol w="358863">
                  <a:extLst>
                    <a:ext uri="{9D8B030D-6E8A-4147-A177-3AD203B41FA5}">
                      <a16:colId xmlns:a16="http://schemas.microsoft.com/office/drawing/2014/main" xmlns="" val="1283815902"/>
                    </a:ext>
                  </a:extLst>
                </a:gridCol>
                <a:gridCol w="291450">
                  <a:extLst>
                    <a:ext uri="{9D8B030D-6E8A-4147-A177-3AD203B41FA5}">
                      <a16:colId xmlns:a16="http://schemas.microsoft.com/office/drawing/2014/main" xmlns="" val="260265332"/>
                    </a:ext>
                  </a:extLst>
                </a:gridCol>
                <a:gridCol w="358863">
                  <a:extLst>
                    <a:ext uri="{9D8B030D-6E8A-4147-A177-3AD203B41FA5}">
                      <a16:colId xmlns:a16="http://schemas.microsoft.com/office/drawing/2014/main" xmlns="" val="1643582562"/>
                    </a:ext>
                  </a:extLst>
                </a:gridCol>
                <a:gridCol w="359876">
                  <a:extLst>
                    <a:ext uri="{9D8B030D-6E8A-4147-A177-3AD203B41FA5}">
                      <a16:colId xmlns:a16="http://schemas.microsoft.com/office/drawing/2014/main" xmlns="" val="838378113"/>
                    </a:ext>
                  </a:extLst>
                </a:gridCol>
                <a:gridCol w="299052">
                  <a:extLst>
                    <a:ext uri="{9D8B030D-6E8A-4147-A177-3AD203B41FA5}">
                      <a16:colId xmlns:a16="http://schemas.microsoft.com/office/drawing/2014/main" xmlns="" val="196473186"/>
                    </a:ext>
                  </a:extLst>
                </a:gridCol>
                <a:gridCol w="347205">
                  <a:extLst>
                    <a:ext uri="{9D8B030D-6E8A-4147-A177-3AD203B41FA5}">
                      <a16:colId xmlns:a16="http://schemas.microsoft.com/office/drawing/2014/main" xmlns="" val="1366460567"/>
                    </a:ext>
                  </a:extLst>
                </a:gridCol>
                <a:gridCol w="227584">
                  <a:extLst>
                    <a:ext uri="{9D8B030D-6E8A-4147-A177-3AD203B41FA5}">
                      <a16:colId xmlns:a16="http://schemas.microsoft.com/office/drawing/2014/main" xmlns="" val="1505096366"/>
                    </a:ext>
                  </a:extLst>
                </a:gridCol>
                <a:gridCol w="347205">
                  <a:extLst>
                    <a:ext uri="{9D8B030D-6E8A-4147-A177-3AD203B41FA5}">
                      <a16:colId xmlns:a16="http://schemas.microsoft.com/office/drawing/2014/main" xmlns="" val="2369346524"/>
                    </a:ext>
                  </a:extLst>
                </a:gridCol>
                <a:gridCol w="227584">
                  <a:extLst>
                    <a:ext uri="{9D8B030D-6E8A-4147-A177-3AD203B41FA5}">
                      <a16:colId xmlns:a16="http://schemas.microsoft.com/office/drawing/2014/main" xmlns="" val="1529569443"/>
                    </a:ext>
                  </a:extLst>
                </a:gridCol>
                <a:gridCol w="288915">
                  <a:extLst>
                    <a:ext uri="{9D8B030D-6E8A-4147-A177-3AD203B41FA5}">
                      <a16:colId xmlns:a16="http://schemas.microsoft.com/office/drawing/2014/main" xmlns="" val="1911019354"/>
                    </a:ext>
                  </a:extLst>
                </a:gridCol>
                <a:gridCol w="274564">
                  <a:extLst>
                    <a:ext uri="{9D8B030D-6E8A-4147-A177-3AD203B41FA5}">
                      <a16:colId xmlns:a16="http://schemas.microsoft.com/office/drawing/2014/main" xmlns="" val="1427599950"/>
                    </a:ext>
                  </a:extLst>
                </a:gridCol>
                <a:gridCol w="2024083">
                  <a:extLst>
                    <a:ext uri="{9D8B030D-6E8A-4147-A177-3AD203B41FA5}">
                      <a16:colId xmlns:a16="http://schemas.microsoft.com/office/drawing/2014/main" xmlns="" val="4074172501"/>
                    </a:ext>
                  </a:extLst>
                </a:gridCol>
              </a:tblGrid>
              <a:tr h="149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Поставить задание педагогам пересмотреть содержание рабочих программ на предмет выделения тем/ занятий, которые будут проводиться с использованием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-подобных тренировочных инструментов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Исходим из факта, что деятельностное содержание и бытовой контекст (основа ФГ) есть в любом предмете. Просто их нужно извлечь» и сделать приоритетом учебного взаимодействия со школьниками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214302"/>
                  </a:ext>
                </a:extLst>
              </a:tr>
              <a:tr h="1492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Поставить задание руководителям методических объединений о порядке контроля работы педагогов над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-подобными тренировочными инструментами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Инструктаж руководителей должен быть серьезным. Сразу необходимо договариваться об административном «надзоре» за исполнением заданий и принимать график бесед с каждым из руководителей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методобъединений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7649370"/>
                  </a:ext>
                </a:extLst>
              </a:tr>
              <a:tr h="2466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Провести первую серию мастер-классов с трансляцией опыта применения 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-подобных тренировочных инструментов на уроке. Фокус – читательская и естественно-научная грамотность. Организовать методический анализ опыта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 делать не показательный отчет, а именно методический разбор с трансляцией дефицитов и обсуждением средств их разрешения.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Просмотреть сразу два направления ФГ выгодно, чтобы понять, какое из них пойдет в пилот для проведения промежуточной аттестации. Не исключено, что «сил» хватит на оба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1518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8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39733-5644-4775-A549-E1F9AD3E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Готовые материалы для организации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B8D9D4-64E5-4C58-8A2A-03ABF9723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https://educationmanagers.ru/savina/obektivnost-vsok/</a:t>
            </a:r>
            <a:endParaRPr lang="ru-RU" dirty="0"/>
          </a:p>
          <a:p>
            <a:pPr marL="0" indent="0">
              <a:buNone/>
            </a:pPr>
            <a:r>
              <a:rPr lang="ru-RU" sz="2400" dirty="0"/>
              <a:t>Раздел «Материалы»:</a:t>
            </a:r>
          </a:p>
          <a:p>
            <a:pPr marL="0" indent="0">
              <a:buNone/>
            </a:pPr>
            <a:r>
              <a:rPr lang="ru-RU" sz="2400" dirty="0"/>
              <a:t>1. Пакет «Объективность ВСОКО»</a:t>
            </a:r>
          </a:p>
          <a:p>
            <a:pPr marL="0" indent="0">
              <a:buNone/>
            </a:pPr>
            <a:r>
              <a:rPr lang="ru-RU" sz="2400" dirty="0"/>
              <a:t>2. Отдельный материал «Дорожная карта введения компонента ФГ в образовательные программы школ»</a:t>
            </a:r>
          </a:p>
        </p:txBody>
      </p:sp>
    </p:spTree>
    <p:extLst>
      <p:ext uri="{BB962C8B-B14F-4D97-AF65-F5344CB8AC3E}">
        <p14:creationId xmlns:p14="http://schemas.microsoft.com/office/powerpoint/2010/main" val="113657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66C55-F2CC-4F40-B31B-01F232FB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Вторая часть вебинара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C9EE0E-EB94-4839-AC1D-811416269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Отражение вопросов функциональной грамотности в рабочих программах по предметам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Единство Программы воспитания и программы формирования/развития УУД как условие достижения обучающимися функциональной грамотности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solidFill>
                  <a:schemeClr val="tx1"/>
                </a:solidFill>
                <a:effectLst/>
                <a:latin typeface="Roboto"/>
              </a:rPr>
              <a:t>Фактор проектной деятельности учащихся в достижении ими уровня функциональной грамотности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Roboto"/>
              </a:rPr>
              <a:t>Ответы на вопросы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0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803C34-8857-40C8-AF62-7063EE52D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5994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Функциональная грамотность в образовательной программе школы.  Часть 2. 11.09.2020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C90B9C-9483-4E58-8079-DBE4B895A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273204"/>
            <a:ext cx="7315200" cy="9144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Савиных Галина, </a:t>
            </a:r>
            <a:r>
              <a:rPr lang="ru-RU" sz="1800" dirty="0" err="1">
                <a:solidFill>
                  <a:schemeClr val="tx1"/>
                </a:solidFill>
              </a:rPr>
              <a:t>к.п.н</a:t>
            </a:r>
            <a:r>
              <a:rPr lang="ru-RU" sz="1800" dirty="0">
                <a:solidFill>
                  <a:schemeClr val="tx1"/>
                </a:solidFill>
              </a:rPr>
              <a:t>.,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эксперт-методист, экспертное бюро «ПРО-сегмент»</a:t>
            </a:r>
          </a:p>
          <a:p>
            <a:r>
              <a:rPr lang="en-US" sz="1800" dirty="0">
                <a:solidFill>
                  <a:schemeClr val="tx1"/>
                </a:solidFill>
              </a:rPr>
              <a:t>Galina@prosegment.ru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89162496774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2781A3-7BB4-41A8-B334-625B32CD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991" y="1298448"/>
            <a:ext cx="1805598" cy="72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6ED924-C625-4710-B41D-460A62BE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27955" cy="460118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Роль рабочих программ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EA3DB9-9798-42F6-868A-34A1FBC2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018" y="1263316"/>
            <a:ext cx="8586982" cy="354931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ФГ формируют на уроке, оценивают по окончанию освоения тематического раздела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Внеурочная деятельность усиливает ресурсы урока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Планируемые результаты рабочих программ прописывают в деятельностном залоге</a:t>
            </a: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Оценочные материалы рабочих программ содержат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PISA-подобные задания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12B9AAAC-D3A0-4F26-B9D6-BAEB1855F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150763"/>
              </p:ext>
            </p:extLst>
          </p:nvPr>
        </p:nvGraphicFramePr>
        <p:xfrm>
          <a:off x="6096000" y="2526631"/>
          <a:ext cx="5772538" cy="418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24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6383D-F1A5-4F66-BF49-145C1813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Матричная структура рабочих программ как инструмент интеграции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605E78F-5889-488C-91E2-0FAF636C66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943615"/>
              </p:ext>
            </p:extLst>
          </p:nvPr>
        </p:nvGraphicFramePr>
        <p:xfrm>
          <a:off x="3525573" y="719329"/>
          <a:ext cx="8568891" cy="5632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995">
                  <a:extLst>
                    <a:ext uri="{9D8B030D-6E8A-4147-A177-3AD203B41FA5}">
                      <a16:colId xmlns:a16="http://schemas.microsoft.com/office/drawing/2014/main" xmlns="" val="854104748"/>
                    </a:ext>
                  </a:extLst>
                </a:gridCol>
                <a:gridCol w="892988">
                  <a:extLst>
                    <a:ext uri="{9D8B030D-6E8A-4147-A177-3AD203B41FA5}">
                      <a16:colId xmlns:a16="http://schemas.microsoft.com/office/drawing/2014/main" xmlns="" val="1291962350"/>
                    </a:ext>
                  </a:extLst>
                </a:gridCol>
                <a:gridCol w="1065006">
                  <a:extLst>
                    <a:ext uri="{9D8B030D-6E8A-4147-A177-3AD203B41FA5}">
                      <a16:colId xmlns:a16="http://schemas.microsoft.com/office/drawing/2014/main" xmlns="" val="4085281376"/>
                    </a:ext>
                  </a:extLst>
                </a:gridCol>
                <a:gridCol w="1016854">
                  <a:extLst>
                    <a:ext uri="{9D8B030D-6E8A-4147-A177-3AD203B41FA5}">
                      <a16:colId xmlns:a16="http://schemas.microsoft.com/office/drawing/2014/main" xmlns="" val="3605889822"/>
                    </a:ext>
                  </a:extLst>
                </a:gridCol>
                <a:gridCol w="1450848">
                  <a:extLst>
                    <a:ext uri="{9D8B030D-6E8A-4147-A177-3AD203B41FA5}">
                      <a16:colId xmlns:a16="http://schemas.microsoft.com/office/drawing/2014/main" xmlns="" val="1699975182"/>
                    </a:ext>
                  </a:extLst>
                </a:gridCol>
                <a:gridCol w="1608678">
                  <a:extLst>
                    <a:ext uri="{9D8B030D-6E8A-4147-A177-3AD203B41FA5}">
                      <a16:colId xmlns:a16="http://schemas.microsoft.com/office/drawing/2014/main" xmlns="" val="939058715"/>
                    </a:ext>
                  </a:extLst>
                </a:gridCol>
                <a:gridCol w="1134522">
                  <a:extLst>
                    <a:ext uri="{9D8B030D-6E8A-4147-A177-3AD203B41FA5}">
                      <a16:colId xmlns:a16="http://schemas.microsoft.com/office/drawing/2014/main" xmlns="" val="2825229539"/>
                    </a:ext>
                  </a:extLst>
                </a:gridCol>
              </a:tblGrid>
              <a:tr h="752612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Тематический раздел/ часы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 anchor="ctr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Содержание (КЭС)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Планируемые образовательные результаты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Формы и методы оценки достижения/ КИМ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3990682"/>
                  </a:ext>
                </a:extLst>
              </a:tr>
              <a:tr h="1522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Личностные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Метапредметные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Предметные (учебные действия с предметным содержанием)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7233892"/>
                  </a:ext>
                </a:extLst>
              </a:tr>
              <a:tr h="2291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Ученик научится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Ученик получит возможность научиться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998131"/>
                  </a:ext>
                </a:extLst>
              </a:tr>
              <a:tr h="49637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2406379"/>
                  </a:ext>
                </a:extLst>
              </a:tr>
              <a:tr h="49637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4511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EB2D792A-2473-4075-9FC2-7FF9515C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9384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4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5668F4-2105-4F28-ADE2-7A41D479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3734" cy="4601183"/>
          </a:xfrm>
        </p:spPr>
        <p:txBody>
          <a:bodyPr/>
          <a:lstStyle/>
          <a:p>
            <a:r>
              <a:rPr lang="ru-RU" dirty="0"/>
              <a:t>Требование интегрировать метапредметные результаты в текущий контроль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EF7F3F1-6204-4055-A468-2B3620CC9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663" y="637674"/>
            <a:ext cx="8037095" cy="5450305"/>
          </a:xfrm>
        </p:spPr>
      </p:pic>
    </p:spTree>
    <p:extLst>
      <p:ext uri="{BB962C8B-B14F-4D97-AF65-F5344CB8AC3E}">
        <p14:creationId xmlns:p14="http://schemas.microsoft.com/office/powerpoint/2010/main" val="938672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DA9E2B-58F5-4821-B14D-E048A0E2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Базовая структура метапредметных результатов</a:t>
            </a:r>
            <a:br>
              <a:rPr lang="ru-RU" dirty="0"/>
            </a:br>
            <a:r>
              <a:rPr lang="ru-RU" sz="2700" dirty="0"/>
              <a:t>(*ЛУУД перешли в ЛР «</a:t>
            </a:r>
            <a:r>
              <a:rPr lang="ru-RU" sz="2700" dirty="0" err="1"/>
              <a:t>смыслообразование</a:t>
            </a:r>
            <a:r>
              <a:rPr lang="ru-RU" sz="2700" dirty="0"/>
              <a:t> и нравственно-этическая ориентация»)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ECD23A-4D7C-4E8F-A30B-D80799AA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385011"/>
            <a:ext cx="7572072" cy="62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2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A47C0C-68FC-4E0B-869D-02230534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рабочей программы по предмету/ курсу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DF584F-5CA9-4270-8F9C-B9C6DBC7B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xmlns="" id="{F535DD5C-F2BE-46E0-8C2A-47D805624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321481"/>
              </p:ext>
            </p:extLst>
          </p:nvPr>
        </p:nvGraphicFramePr>
        <p:xfrm>
          <a:off x="3486756" y="432592"/>
          <a:ext cx="8232002" cy="556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64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DB6BF-B0AB-4BB6-8C72-8E3FCB5C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2" y="1123837"/>
            <a:ext cx="3332746" cy="4601183"/>
          </a:xfrm>
        </p:spPr>
        <p:txBody>
          <a:bodyPr>
            <a:normAutofit/>
          </a:bodyPr>
          <a:lstStyle/>
          <a:p>
            <a:r>
              <a:rPr lang="ru-RU" sz="3200" dirty="0"/>
              <a:t>Функциональная грамотность –атрибут </a:t>
            </a:r>
            <a:r>
              <a:rPr lang="en-US" sz="3200" dirty="0"/>
              <a:t>PISA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054D9-0C01-43AA-B04A-DEFDBE451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г.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Указ Президента РФ от 7 мая 2018 года № 204 «О национальных целях и стратегических задачах развития РФ на период до 2024 года»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г.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Нацпроект «Образование» ФП «Современная школа»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«не ниже 10 места в мире - результат Российской Федерации в международном исследовании PISA (математическая, читательская и естественнонаучная грамотность)»</a:t>
            </a:r>
          </a:p>
          <a:p>
            <a:pPr marL="0" indent="0">
              <a:spcAft>
                <a:spcPts val="200"/>
              </a:spcAft>
              <a:buClr>
                <a:srgbClr val="99CB38"/>
              </a:buClr>
              <a:buSzPct val="100000"/>
              <a:buNone/>
              <a:defRPr/>
            </a:pPr>
            <a:r>
              <a:rPr lang="ru-RU" sz="2000" b="1" dirty="0"/>
              <a:t>П.1.6. Паспорта ФП «Современная школа»: </a:t>
            </a:r>
            <a:r>
              <a:rPr lang="ru-RU" sz="2000" b="1" dirty="0">
                <a:solidFill>
                  <a:srgbClr val="339933"/>
                </a:solidFill>
              </a:rPr>
              <a:t>Модернизирована система оценки качества общего образования </a:t>
            </a:r>
            <a:r>
              <a:rPr lang="ru-RU" sz="2000" dirty="0"/>
              <a:t>с учетом необходимости выполнения задачи вхождения Российской Федерации в число 10 ведущих стран мира по качеству общего образования, а также с учетом </a:t>
            </a:r>
            <a:r>
              <a:rPr lang="ru-RU" sz="2000" b="1" dirty="0">
                <a:solidFill>
                  <a:srgbClr val="339933"/>
                </a:solidFill>
              </a:rPr>
              <a:t>внедрения</a:t>
            </a:r>
            <a:r>
              <a:rPr lang="ru-RU" sz="2000" dirty="0"/>
              <a:t> на уровнях основного общего и среднего общего образования </a:t>
            </a:r>
            <a:r>
              <a:rPr lang="ru-RU" sz="2000" b="1" dirty="0">
                <a:solidFill>
                  <a:srgbClr val="339933"/>
                </a:solidFill>
              </a:rPr>
              <a:t>новых методов обучения и воспитания</a:t>
            </a:r>
            <a:r>
              <a:rPr lang="ru-RU" sz="2000" dirty="0"/>
              <a:t> с привлечением мирового экспертного и профессионального сообщества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AF94F-0F06-492C-9A20-EF9FC083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Воспитываю-</a:t>
            </a:r>
            <a:r>
              <a:rPr lang="ru-RU" dirty="0" err="1"/>
              <a:t>щее</a:t>
            </a:r>
            <a:r>
              <a:rPr lang="ru-RU" dirty="0"/>
              <a:t> значение </a:t>
            </a:r>
            <a:r>
              <a:rPr lang="ru-RU" dirty="0" err="1"/>
              <a:t>метапредмет-ных</a:t>
            </a:r>
            <a:r>
              <a:rPr lang="ru-RU" dirty="0"/>
              <a:t>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63973-F8CD-4590-80CB-D54C725D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615" y="864108"/>
            <a:ext cx="7315200" cy="5120640"/>
          </a:xfrm>
        </p:spPr>
        <p:txBody>
          <a:bodyPr/>
          <a:lstStyle/>
          <a:p>
            <a:pPr indent="0" algn="just">
              <a:lnSpc>
                <a:spcPct val="115000"/>
              </a:lnSpc>
              <a:buNone/>
            </a:pPr>
            <a:r>
              <a:rPr lang="ru-RU" dirty="0"/>
              <a:t>(п. </a:t>
            </a:r>
            <a:r>
              <a:rPr lang="ru-RU" sz="2000" dirty="0">
                <a:effectLst/>
                <a:latin typeface="Times New Roman"/>
                <a:ea typeface="Times New Roman"/>
              </a:rPr>
              <a:t>18.2.3 ФГОС ООО)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Ученик: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сознает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себя, свои способности, потребности и интересы и проецирует это на будущую профессиональную деятельность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умеет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искать информацию, связанную с профессиональным образованием, профессиональной деятельностью и вакансиями рынка труда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имеет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опыт самореализации, соответствующий интересам и потребностям в сфере будущей профессиональной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3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7BA03A5-910C-4C0E-8C8C-DDB2F2ABB796}"/>
              </a:ext>
            </a:extLst>
          </p:cNvPr>
          <p:cNvGrpSpPr/>
          <p:nvPr/>
        </p:nvGrpSpPr>
        <p:grpSpPr>
          <a:xfrm>
            <a:off x="4805605" y="797109"/>
            <a:ext cx="6654418" cy="1174192"/>
            <a:chOff x="3675528" y="484097"/>
            <a:chExt cx="6601695" cy="14388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055D1AA-54AA-4CD0-A7E0-03018DC8D1A4}"/>
                </a:ext>
              </a:extLst>
            </p:cNvPr>
            <p:cNvSpPr/>
            <p:nvPr/>
          </p:nvSpPr>
          <p:spPr>
            <a:xfrm>
              <a:off x="3858167" y="484097"/>
              <a:ext cx="6419056" cy="143883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9E4530C-1138-4EEB-9637-A84BA12465E8}"/>
                </a:ext>
              </a:extLst>
            </p:cNvPr>
            <p:cNvSpPr/>
            <p:nvPr/>
          </p:nvSpPr>
          <p:spPr>
            <a:xfrm>
              <a:off x="3675528" y="484098"/>
              <a:ext cx="182642" cy="14388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448BA-4BC9-4931-9FBB-21F973F82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456" y="903651"/>
            <a:ext cx="7891756" cy="944562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Соединить ФГ с внедрением примерной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программы воспитания РАО</a:t>
            </a:r>
            <a:endParaRPr lang="en-ID" sz="32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0E2F25-3B58-4331-B70D-6E77C091B3F5}"/>
              </a:ext>
            </a:extLst>
          </p:cNvPr>
          <p:cNvSpPr txBox="1"/>
          <p:nvPr/>
        </p:nvSpPr>
        <p:spPr>
          <a:xfrm>
            <a:off x="6679822" y="2266927"/>
            <a:ext cx="350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Не забывать про ФГОС</a:t>
            </a:r>
            <a:endParaRPr lang="en-ID" b="1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81677F5-FCFC-4296-AE4F-574E581D27C6}"/>
              </a:ext>
            </a:extLst>
          </p:cNvPr>
          <p:cNvSpPr/>
          <p:nvPr/>
        </p:nvSpPr>
        <p:spPr>
          <a:xfrm>
            <a:off x="6679823" y="2559234"/>
            <a:ext cx="4237069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В основе – требования ФГОС к личностным образовательным результатам</a:t>
            </a:r>
            <a:endParaRPr lang="en-ID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63BB04E-B488-4002-879D-3E28D32D334B}"/>
              </a:ext>
            </a:extLst>
          </p:cNvPr>
          <p:cNvSpPr txBox="1"/>
          <p:nvPr/>
        </p:nvSpPr>
        <p:spPr>
          <a:xfrm>
            <a:off x="6672582" y="3243087"/>
            <a:ext cx="509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Модули РАО встроить в план внеурочной деятельности </a:t>
            </a:r>
            <a:endParaRPr lang="en-ID" b="1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21A221D-B839-4D1E-A687-92E8F36BF916}"/>
              </a:ext>
            </a:extLst>
          </p:cNvPr>
          <p:cNvSpPr/>
          <p:nvPr/>
        </p:nvSpPr>
        <p:spPr>
          <a:xfrm>
            <a:off x="6679823" y="3895731"/>
            <a:ext cx="4237069" cy="3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Вариант – маркировка цветом</a:t>
            </a:r>
            <a:endParaRPr lang="en-ID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110F5B8-22DD-4F5A-9C68-878665563480}"/>
              </a:ext>
            </a:extLst>
          </p:cNvPr>
          <p:cNvSpPr txBox="1"/>
          <p:nvPr/>
        </p:nvSpPr>
        <p:spPr>
          <a:xfrm>
            <a:off x="6719892" y="4250105"/>
            <a:ext cx="207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Не планировать лишнего</a:t>
            </a:r>
            <a:endParaRPr lang="en-ID" b="1" dirty="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2C5591E-03F9-4117-8835-0FF8A2E2EAAC}"/>
              </a:ext>
            </a:extLst>
          </p:cNvPr>
          <p:cNvSpPr/>
          <p:nvPr/>
        </p:nvSpPr>
        <p:spPr>
          <a:xfrm>
            <a:off x="6719892" y="4768537"/>
            <a:ext cx="521956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План внеурочной деятельности дополнительно переоформить как «календарный график воспитания»</a:t>
            </a:r>
            <a:endParaRPr lang="en-ID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FBC3511-478A-4732-BF03-9DB2F3E6DED1}"/>
              </a:ext>
            </a:extLst>
          </p:cNvPr>
          <p:cNvSpPr txBox="1"/>
          <p:nvPr/>
        </p:nvSpPr>
        <p:spPr>
          <a:xfrm>
            <a:off x="6679822" y="5419369"/>
            <a:ext cx="521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Перейти на модель преемственности в мониторинге личностных результатов</a:t>
            </a:r>
            <a:endParaRPr lang="en-ID" b="1" dirty="0"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B132F93-0456-427A-88E7-6E12D3AC6E8B}"/>
              </a:ext>
            </a:extLst>
          </p:cNvPr>
          <p:cNvSpPr/>
          <p:nvPr/>
        </p:nvSpPr>
        <p:spPr>
          <a:xfrm>
            <a:off x="6719892" y="5932006"/>
            <a:ext cx="5090409" cy="69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НОО – понятия и информация; ООО – ценностное отношение; СОО - опыт</a:t>
            </a:r>
            <a:endParaRPr lang="en-ID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0482BD0-2FAF-465C-8DA7-7E77BFE5F447}"/>
              </a:ext>
            </a:extLst>
          </p:cNvPr>
          <p:cNvSpPr txBox="1"/>
          <p:nvPr/>
        </p:nvSpPr>
        <p:spPr>
          <a:xfrm>
            <a:off x="731977" y="540552"/>
            <a:ext cx="5220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1</a:t>
            </a:r>
            <a:r>
              <a:rPr lang="ru-RU" dirty="0"/>
              <a:t>.	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xmlns="" id="{EACC3B4A-C102-43E7-B410-C263A2DE62E1}"/>
              </a:ext>
            </a:extLst>
          </p:cNvPr>
          <p:cNvSpPr/>
          <p:nvPr/>
        </p:nvSpPr>
        <p:spPr>
          <a:xfrm>
            <a:off x="3717561" y="1302801"/>
            <a:ext cx="681503" cy="472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E1DCA2B-CCA4-41C0-B97F-F9569A9D6F09}"/>
              </a:ext>
            </a:extLst>
          </p:cNvPr>
          <p:cNvSpPr txBox="1"/>
          <p:nvPr/>
        </p:nvSpPr>
        <p:spPr>
          <a:xfrm>
            <a:off x="283900" y="1272746"/>
            <a:ext cx="32948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1.Ключевые общешкольные дела</a:t>
            </a:r>
          </a:p>
          <a:p>
            <a:r>
              <a:rPr lang="ru-RU" sz="2000" dirty="0"/>
              <a:t>2.	Классное руководство</a:t>
            </a:r>
          </a:p>
          <a:p>
            <a:r>
              <a:rPr lang="ru-RU" sz="2000" dirty="0"/>
              <a:t>3.	Курсы внеурочной деятельности</a:t>
            </a:r>
          </a:p>
          <a:p>
            <a:r>
              <a:rPr lang="ru-RU" sz="2000" dirty="0"/>
              <a:t>4.	Школьный урок</a:t>
            </a:r>
          </a:p>
          <a:p>
            <a:r>
              <a:rPr lang="ru-RU" sz="2000" dirty="0"/>
              <a:t>5.	Самоуправление</a:t>
            </a:r>
          </a:p>
          <a:p>
            <a:r>
              <a:rPr lang="ru-RU" sz="2000" dirty="0"/>
              <a:t>6.	Экскурсии, походы</a:t>
            </a:r>
          </a:p>
          <a:p>
            <a:r>
              <a:rPr lang="ru-RU" sz="2000" dirty="0"/>
              <a:t>7.	Профориентация</a:t>
            </a:r>
          </a:p>
          <a:p>
            <a:r>
              <a:rPr lang="ru-RU" sz="2000" dirty="0"/>
              <a:t>8.	Школьные медиа</a:t>
            </a:r>
          </a:p>
          <a:p>
            <a:r>
              <a:rPr lang="ru-RU" sz="2000" dirty="0"/>
              <a:t>9.	Организация предметно-эстетической среды</a:t>
            </a:r>
          </a:p>
          <a:p>
            <a:r>
              <a:rPr lang="ru-RU" sz="2000" dirty="0"/>
              <a:t>10.	Работа с родителями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C650FB0-B0DC-40EF-BBCB-395023C5C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312" y="2782829"/>
            <a:ext cx="2176431" cy="233497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0D247C-1362-4318-B349-D1C4F23A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Отразить модули РАО в плане внеурочной деятельности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0AFB49-A8D1-4D9C-8D55-B9DD3B2BB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05" y="1010653"/>
            <a:ext cx="7676147" cy="5197642"/>
          </a:xfrm>
        </p:spPr>
      </p:pic>
    </p:spTree>
    <p:extLst>
      <p:ext uri="{BB962C8B-B14F-4D97-AF65-F5344CB8AC3E}">
        <p14:creationId xmlns:p14="http://schemas.microsoft.com/office/powerpoint/2010/main" val="3370529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DC6C87-048F-4269-82F7-05793B23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Воспитывающее обучение как тренд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9CFE717-11D0-4182-9FD0-9CC65B9F9D59}"/>
              </a:ext>
            </a:extLst>
          </p:cNvPr>
          <p:cNvSpPr txBox="1">
            <a:spLocks/>
          </p:cNvSpPr>
          <p:nvPr/>
        </p:nvSpPr>
        <p:spPr>
          <a:xfrm>
            <a:off x="3736921" y="412857"/>
            <a:ext cx="7625316" cy="531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свободное творчество и коммуникация, в которой правила вырабатывают сами ученики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задачи с множеством вариантов решения, возможности для импровизации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опыт погружения своего мнения в контекст других мнений, аргументации своих суждений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условия для выбора и принятия решений через сравнение различных вариантов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логические задачи и «вопросы с подвохом»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FFC1C0-3A53-4C0F-AEDF-E334FF93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741" y="4238200"/>
            <a:ext cx="3223704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35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043E83-9B7D-4781-8D3B-26670A16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ЕГЭ не барьер, а тоже – инструмент!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2404EE-5338-4C38-B520-865BC5BBD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Часть</a:t>
            </a:r>
            <a:r>
              <a:rPr lang="en-US" b="1" dirty="0">
                <a:solidFill>
                  <a:srgbClr val="00B050"/>
                </a:solidFill>
              </a:rPr>
              <a:t> II</a:t>
            </a:r>
            <a:r>
              <a:rPr lang="ru-RU" b="1" dirty="0">
                <a:solidFill>
                  <a:srgbClr val="00B050"/>
                </a:solidFill>
              </a:rPr>
              <a:t> по обществознанию</a:t>
            </a:r>
          </a:p>
          <a:p>
            <a:pPr marL="0" indent="0">
              <a:buNone/>
            </a:pPr>
            <a:r>
              <a:rPr lang="ru-RU" dirty="0"/>
              <a:t>Раздел «Политика» </a:t>
            </a:r>
          </a:p>
          <a:p>
            <a:pPr marL="0" indent="0">
              <a:buNone/>
            </a:pPr>
            <a:r>
              <a:rPr lang="ru-RU" dirty="0"/>
              <a:t>Темы: «Политическая элита», «Избирательная кампания в РФ», «Политический процесс», «Политическое участие. Политическое лидерство», «Федеративное устройство РФ» </a:t>
            </a:r>
          </a:p>
          <a:p>
            <a:pPr marL="0" indent="0">
              <a:buNone/>
            </a:pPr>
            <a:r>
              <a:rPr lang="ru-RU" dirty="0"/>
              <a:t>Раздел «Право» </a:t>
            </a:r>
          </a:p>
          <a:p>
            <a:pPr marL="0" indent="0">
              <a:buNone/>
            </a:pPr>
            <a:r>
              <a:rPr lang="ru-RU" dirty="0"/>
              <a:t>Темы: «Основы конституционного строя РФ», «Организационно-правовые формы и правовой режим предпринимательской деятельности», «Международное право (международная защита прав человека в условиях мирного и военного времени)», «Гражданство РФ», «Правоохранительные органы. Судебная власть»</a:t>
            </a:r>
          </a:p>
        </p:txBody>
      </p:sp>
    </p:spTree>
    <p:extLst>
      <p:ext uri="{BB962C8B-B14F-4D97-AF65-F5344CB8AC3E}">
        <p14:creationId xmlns:p14="http://schemas.microsoft.com/office/powerpoint/2010/main" val="2857402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2B07C-B78B-4D11-B10A-0D682CD1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37283" cy="4601183"/>
          </a:xfrm>
        </p:spPr>
        <p:txBody>
          <a:bodyPr/>
          <a:lstStyle/>
          <a:p>
            <a:r>
              <a:rPr lang="ru-RU" dirty="0"/>
              <a:t>Пример «пищи» для межпредметных связей с выходом на УУД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8F26EC-C0BE-4969-8006-BF89C1830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45958"/>
            <a:ext cx="7315200" cy="52387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Задание 19 (ЕГЭ по обществознанию)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Анализ ситуации </a:t>
            </a:r>
          </a:p>
          <a:p>
            <a:pPr marL="0" indent="0">
              <a:buNone/>
            </a:pPr>
            <a:r>
              <a:rPr lang="ru-RU" i="1" dirty="0"/>
              <a:t>Гражданин Ерёмин, имеющий супругу и дочь, решил оставить всё своё имущество в наследство внуку. При каких условиях внук может стать единственным наследником гражданина Ерёмина? </a:t>
            </a:r>
          </a:p>
          <a:p>
            <a:pPr marL="0" indent="0">
              <a:buNone/>
            </a:pPr>
            <a:r>
              <a:rPr lang="ru-RU" dirty="0"/>
              <a:t>Запишите цифры, под которыми указаны соответствующие условия:</a:t>
            </a:r>
          </a:p>
          <a:p>
            <a:pPr marL="457200" indent="-457200">
              <a:buAutoNum type="arabicParenR"/>
            </a:pPr>
            <a:r>
              <a:rPr lang="ru-RU" dirty="0"/>
              <a:t>Наличие нотариально заверенного завещания Ерёмина. </a:t>
            </a:r>
          </a:p>
          <a:p>
            <a:pPr marL="457200" indent="-457200">
              <a:buAutoNum type="arabicParenR"/>
            </a:pPr>
            <a:r>
              <a:rPr lang="ru-RU" dirty="0"/>
              <a:t>Ерёмин ранее не составлял другого завещания. </a:t>
            </a:r>
          </a:p>
          <a:p>
            <a:pPr marL="457200" indent="-457200">
              <a:buAutoNum type="arabicParenR"/>
            </a:pPr>
            <a:r>
              <a:rPr lang="ru-RU" dirty="0"/>
              <a:t>Супруга и дочь Ерёмина являются трудоспособными. </a:t>
            </a:r>
          </a:p>
          <a:p>
            <a:pPr marL="457200" indent="-457200">
              <a:buAutoNum type="arabicParenR"/>
            </a:pPr>
            <a:r>
              <a:rPr lang="ru-RU" dirty="0"/>
              <a:t>Ерёмин является дееспособным лицом. </a:t>
            </a:r>
          </a:p>
          <a:p>
            <a:pPr marL="457200" indent="-457200">
              <a:buAutoNum type="arabicParenR"/>
            </a:pPr>
            <a:r>
              <a:rPr lang="ru-RU" dirty="0"/>
              <a:t>Внук Ерёмина является совершеннолетним. </a:t>
            </a:r>
          </a:p>
          <a:p>
            <a:pPr marL="457200" indent="-457200">
              <a:buAutoNum type="arabicParenR"/>
            </a:pPr>
            <a:r>
              <a:rPr lang="ru-RU" dirty="0"/>
              <a:t>Внук проживает вместе с Ерёминым и находится у него на иждивении.</a:t>
            </a:r>
          </a:p>
        </p:txBody>
      </p:sp>
    </p:spTree>
    <p:extLst>
      <p:ext uri="{BB962C8B-B14F-4D97-AF65-F5344CB8AC3E}">
        <p14:creationId xmlns:p14="http://schemas.microsoft.com/office/powerpoint/2010/main" val="965654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2A5082-EE79-4BAF-A8B6-23BCAC59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извлечь из примера?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57A5AD-40F2-4CE7-8928-EF9F502EE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6274"/>
            <a:ext cx="7315200" cy="5118474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>
                <a:solidFill>
                  <a:srgbClr val="00B050"/>
                </a:solidFill>
              </a:rPr>
              <a:t>Запустить межпредметные связи с выходом на УУД:</a:t>
            </a:r>
          </a:p>
          <a:p>
            <a:pPr>
              <a:buFontTx/>
              <a:buChar char="-"/>
            </a:pPr>
            <a:r>
              <a:rPr lang="ru-RU" dirty="0"/>
              <a:t>задать вопросы по синтаксису</a:t>
            </a:r>
          </a:p>
          <a:p>
            <a:pPr>
              <a:buFontTx/>
              <a:buChar char="-"/>
            </a:pPr>
            <a:r>
              <a:rPr lang="ru-RU" dirty="0"/>
              <a:t>предложить заполнить «синтаксическими примерами» таблицу</a:t>
            </a:r>
          </a:p>
          <a:p>
            <a:pPr>
              <a:buFontTx/>
              <a:buChar char="-"/>
            </a:pPr>
            <a:r>
              <a:rPr lang="ru-RU" dirty="0"/>
              <a:t>предложить подобрать разделы таблицы</a:t>
            </a:r>
          </a:p>
          <a:p>
            <a:pPr>
              <a:buFontTx/>
              <a:buChar char="-"/>
            </a:pPr>
            <a:r>
              <a:rPr lang="ru-RU" dirty="0"/>
              <a:t>предложить нарисовать частотный график синтаксических явлений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2. Развернуть занятие в сторону функциональной грамотности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 акцентировать проблему дееспособности</a:t>
            </a:r>
          </a:p>
          <a:p>
            <a:pPr>
              <a:buFontTx/>
              <a:buChar char="-"/>
            </a:pPr>
            <a:r>
              <a:rPr lang="ru-RU" dirty="0"/>
              <a:t>подобрать тексты по этому вопросу/ составить единый </a:t>
            </a:r>
            <a:r>
              <a:rPr lang="ru-RU" dirty="0" err="1"/>
              <a:t>полиинформационный</a:t>
            </a:r>
            <a:r>
              <a:rPr lang="ru-RU" dirty="0"/>
              <a:t> модуль</a:t>
            </a:r>
          </a:p>
          <a:p>
            <a:pPr>
              <a:buFontTx/>
              <a:buChar char="-"/>
            </a:pPr>
            <a:r>
              <a:rPr lang="ru-RU" dirty="0"/>
              <a:t>предложить сформулировать 5-7 вариантов решений  проблемы, извлеченной из модуля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3. Сделать отдельный вопрос темой учебного исследования в рамках индивидуального проекта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291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A847E7-2DAC-45E6-ACD0-4CB0B87D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Выводы.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Примерный порядок действий 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008D31-4B35-42E0-B5D6-6B375B40D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777300" cy="5120640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Освоение понятия, договоренности по стратегии. Подготовка педагогов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Формирование команды. Выбор лидера-координатора-идеолога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Разработка/ адаптация фонда тренировочных материалов для формирующего поурочного оценивания, текущего тематического контроля и промежуточной аттестации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Перестройка рабочих программ. Фокус на учебных действиях, а не КЭС. Воспитывающее обучение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Обновление плана внеурочной деятельности. Все мероприятия на стыке воспитания и УУД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Последовательный административный контроль в наставническом духе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</a:rPr>
              <a:t>Информационно-просветительская работа с родителями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2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1" r="38301"/>
          <a:stretch>
            <a:fillRect/>
          </a:stretch>
        </p:blipFill>
        <p:spPr/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13EE209-95EB-40AA-8E4E-C0CEFDC00D68}"/>
              </a:ext>
            </a:extLst>
          </p:cNvPr>
          <p:cNvSpPr/>
          <p:nvPr/>
        </p:nvSpPr>
        <p:spPr>
          <a:xfrm>
            <a:off x="-8585" y="0"/>
            <a:ext cx="2892528" cy="6857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770690-DD3F-46FD-8EBA-D7E8FF9BA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24" y="694145"/>
            <a:ext cx="9032644" cy="944562"/>
          </a:xfrm>
        </p:spPr>
        <p:txBody>
          <a:bodyPr/>
          <a:lstStyle/>
          <a:p>
            <a:r>
              <a:rPr lang="ru-RU" dirty="0"/>
              <a:t>Продвигаемся вместе со всеми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D7845B-8EF4-4F00-B10F-2AA7C14C1434}"/>
              </a:ext>
            </a:extLst>
          </p:cNvPr>
          <p:cNvSpPr/>
          <p:nvPr/>
        </p:nvSpPr>
        <p:spPr>
          <a:xfrm>
            <a:off x="783858" y="3870075"/>
            <a:ext cx="2853871" cy="309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50DC7C-6F1B-4A67-9684-547FED94B65A}"/>
              </a:ext>
            </a:extLst>
          </p:cNvPr>
          <p:cNvSpPr/>
          <p:nvPr/>
        </p:nvSpPr>
        <p:spPr>
          <a:xfrm>
            <a:off x="3637729" y="4179411"/>
            <a:ext cx="2853871" cy="309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5A637B8-D837-4687-98B5-54CA87953882}"/>
              </a:ext>
            </a:extLst>
          </p:cNvPr>
          <p:cNvSpPr/>
          <p:nvPr/>
        </p:nvSpPr>
        <p:spPr>
          <a:xfrm>
            <a:off x="6504539" y="3870075"/>
            <a:ext cx="2853871" cy="309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047AD08-DA5A-483F-A7CA-24BA13B92C32}"/>
              </a:ext>
            </a:extLst>
          </p:cNvPr>
          <p:cNvSpPr/>
          <p:nvPr/>
        </p:nvSpPr>
        <p:spPr>
          <a:xfrm>
            <a:off x="9358410" y="4112271"/>
            <a:ext cx="2853871" cy="3093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38D60A4-8656-4984-A88B-AEE998694C06}"/>
              </a:ext>
            </a:extLst>
          </p:cNvPr>
          <p:cNvGrpSpPr/>
          <p:nvPr/>
        </p:nvGrpSpPr>
        <p:grpSpPr>
          <a:xfrm>
            <a:off x="10524087" y="3250648"/>
            <a:ext cx="522515" cy="564941"/>
            <a:chOff x="5910263" y="3230563"/>
            <a:chExt cx="371475" cy="401638"/>
          </a:xfrm>
          <a:solidFill>
            <a:schemeClr val="tx1"/>
          </a:solidFill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xmlns="" id="{B8ED3BD3-B652-4562-B62A-A489C566D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3230563"/>
              <a:ext cx="371475" cy="401638"/>
            </a:xfrm>
            <a:custGeom>
              <a:avLst/>
              <a:gdLst>
                <a:gd name="T0" fmla="*/ 96 w 96"/>
                <a:gd name="T1" fmla="*/ 56 h 104"/>
                <a:gd name="T2" fmla="*/ 77 w 96"/>
                <a:gd name="T3" fmla="*/ 18 h 104"/>
                <a:gd name="T4" fmla="*/ 77 w 96"/>
                <a:gd name="T5" fmla="*/ 18 h 104"/>
                <a:gd name="T6" fmla="*/ 81 w 96"/>
                <a:gd name="T7" fmla="*/ 11 h 104"/>
                <a:gd name="T8" fmla="*/ 87 w 96"/>
                <a:gd name="T9" fmla="*/ 14 h 104"/>
                <a:gd name="T10" fmla="*/ 89 w 96"/>
                <a:gd name="T11" fmla="*/ 13 h 104"/>
                <a:gd name="T12" fmla="*/ 89 w 96"/>
                <a:gd name="T13" fmla="*/ 10 h 104"/>
                <a:gd name="T14" fmla="*/ 80 w 96"/>
                <a:gd name="T15" fmla="*/ 5 h 104"/>
                <a:gd name="T16" fmla="*/ 80 w 96"/>
                <a:gd name="T17" fmla="*/ 5 h 104"/>
                <a:gd name="T18" fmla="*/ 80 w 96"/>
                <a:gd name="T19" fmla="*/ 5 h 104"/>
                <a:gd name="T20" fmla="*/ 71 w 96"/>
                <a:gd name="T21" fmla="*/ 0 h 104"/>
                <a:gd name="T22" fmla="*/ 69 w 96"/>
                <a:gd name="T23" fmla="*/ 1 h 104"/>
                <a:gd name="T24" fmla="*/ 69 w 96"/>
                <a:gd name="T25" fmla="*/ 4 h 104"/>
                <a:gd name="T26" fmla="*/ 75 w 96"/>
                <a:gd name="T27" fmla="*/ 7 h 104"/>
                <a:gd name="T28" fmla="*/ 71 w 96"/>
                <a:gd name="T29" fmla="*/ 14 h 104"/>
                <a:gd name="T30" fmla="*/ 48 w 96"/>
                <a:gd name="T31" fmla="*/ 8 h 104"/>
                <a:gd name="T32" fmla="*/ 25 w 96"/>
                <a:gd name="T33" fmla="*/ 14 h 104"/>
                <a:gd name="T34" fmla="*/ 21 w 96"/>
                <a:gd name="T35" fmla="*/ 7 h 104"/>
                <a:gd name="T36" fmla="*/ 27 w 96"/>
                <a:gd name="T37" fmla="*/ 4 h 104"/>
                <a:gd name="T38" fmla="*/ 27 w 96"/>
                <a:gd name="T39" fmla="*/ 1 h 104"/>
                <a:gd name="T40" fmla="*/ 25 w 96"/>
                <a:gd name="T41" fmla="*/ 0 h 104"/>
                <a:gd name="T42" fmla="*/ 7 w 96"/>
                <a:gd name="T43" fmla="*/ 10 h 104"/>
                <a:gd name="T44" fmla="*/ 7 w 96"/>
                <a:gd name="T45" fmla="*/ 13 h 104"/>
                <a:gd name="T46" fmla="*/ 9 w 96"/>
                <a:gd name="T47" fmla="*/ 14 h 104"/>
                <a:gd name="T48" fmla="*/ 15 w 96"/>
                <a:gd name="T49" fmla="*/ 11 h 104"/>
                <a:gd name="T50" fmla="*/ 19 w 96"/>
                <a:gd name="T51" fmla="*/ 18 h 104"/>
                <a:gd name="T52" fmla="*/ 19 w 96"/>
                <a:gd name="T53" fmla="*/ 18 h 104"/>
                <a:gd name="T54" fmla="*/ 0 w 96"/>
                <a:gd name="T55" fmla="*/ 56 h 104"/>
                <a:gd name="T56" fmla="*/ 17 w 96"/>
                <a:gd name="T57" fmla="*/ 92 h 104"/>
                <a:gd name="T58" fmla="*/ 16 w 96"/>
                <a:gd name="T59" fmla="*/ 96 h 104"/>
                <a:gd name="T60" fmla="*/ 24 w 96"/>
                <a:gd name="T61" fmla="*/ 104 h 104"/>
                <a:gd name="T62" fmla="*/ 30 w 96"/>
                <a:gd name="T63" fmla="*/ 101 h 104"/>
                <a:gd name="T64" fmla="*/ 48 w 96"/>
                <a:gd name="T65" fmla="*/ 104 h 104"/>
                <a:gd name="T66" fmla="*/ 66 w 96"/>
                <a:gd name="T67" fmla="*/ 101 h 104"/>
                <a:gd name="T68" fmla="*/ 72 w 96"/>
                <a:gd name="T69" fmla="*/ 104 h 104"/>
                <a:gd name="T70" fmla="*/ 80 w 96"/>
                <a:gd name="T71" fmla="*/ 96 h 104"/>
                <a:gd name="T72" fmla="*/ 79 w 96"/>
                <a:gd name="T73" fmla="*/ 92 h 104"/>
                <a:gd name="T74" fmla="*/ 96 w 96"/>
                <a:gd name="T75" fmla="*/ 56 h 104"/>
                <a:gd name="T76" fmla="*/ 8 w 96"/>
                <a:gd name="T77" fmla="*/ 56 h 104"/>
                <a:gd name="T78" fmla="*/ 48 w 96"/>
                <a:gd name="T79" fmla="*/ 16 h 104"/>
                <a:gd name="T80" fmla="*/ 88 w 96"/>
                <a:gd name="T81" fmla="*/ 56 h 104"/>
                <a:gd name="T82" fmla="*/ 48 w 96"/>
                <a:gd name="T83" fmla="*/ 96 h 104"/>
                <a:gd name="T84" fmla="*/ 8 w 96"/>
                <a:gd name="T85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04">
                  <a:moveTo>
                    <a:pt x="96" y="56"/>
                  </a:moveTo>
                  <a:cubicBezTo>
                    <a:pt x="96" y="41"/>
                    <a:pt x="89" y="27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4"/>
                    <a:pt x="89" y="14"/>
                    <a:pt x="89" y="13"/>
                  </a:cubicBezTo>
                  <a:cubicBezTo>
                    <a:pt x="90" y="12"/>
                    <a:pt x="90" y="11"/>
                    <a:pt x="89" y="1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8" y="2"/>
                    <a:pt x="68" y="3"/>
                    <a:pt x="69" y="4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4" y="10"/>
                    <a:pt x="56" y="8"/>
                    <a:pt x="48" y="8"/>
                  </a:cubicBezTo>
                  <a:cubicBezTo>
                    <a:pt x="40" y="8"/>
                    <a:pt x="32" y="10"/>
                    <a:pt x="25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8" y="2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7" y="27"/>
                    <a:pt x="0" y="41"/>
                    <a:pt x="0" y="56"/>
                  </a:cubicBezTo>
                  <a:cubicBezTo>
                    <a:pt x="0" y="71"/>
                    <a:pt x="7" y="84"/>
                    <a:pt x="17" y="92"/>
                  </a:cubicBezTo>
                  <a:cubicBezTo>
                    <a:pt x="16" y="94"/>
                    <a:pt x="16" y="95"/>
                    <a:pt x="16" y="96"/>
                  </a:cubicBezTo>
                  <a:cubicBezTo>
                    <a:pt x="16" y="100"/>
                    <a:pt x="20" y="104"/>
                    <a:pt x="24" y="104"/>
                  </a:cubicBezTo>
                  <a:cubicBezTo>
                    <a:pt x="27" y="104"/>
                    <a:pt x="29" y="103"/>
                    <a:pt x="30" y="101"/>
                  </a:cubicBezTo>
                  <a:cubicBezTo>
                    <a:pt x="36" y="103"/>
                    <a:pt x="42" y="104"/>
                    <a:pt x="48" y="104"/>
                  </a:cubicBezTo>
                  <a:cubicBezTo>
                    <a:pt x="54" y="104"/>
                    <a:pt x="60" y="103"/>
                    <a:pt x="66" y="101"/>
                  </a:cubicBezTo>
                  <a:cubicBezTo>
                    <a:pt x="67" y="103"/>
                    <a:pt x="69" y="104"/>
                    <a:pt x="72" y="104"/>
                  </a:cubicBezTo>
                  <a:cubicBezTo>
                    <a:pt x="76" y="104"/>
                    <a:pt x="80" y="100"/>
                    <a:pt x="80" y="96"/>
                  </a:cubicBezTo>
                  <a:cubicBezTo>
                    <a:pt x="80" y="95"/>
                    <a:pt x="80" y="94"/>
                    <a:pt x="79" y="92"/>
                  </a:cubicBezTo>
                  <a:cubicBezTo>
                    <a:pt x="89" y="84"/>
                    <a:pt x="96" y="71"/>
                    <a:pt x="96" y="56"/>
                  </a:cubicBezTo>
                  <a:close/>
                  <a:moveTo>
                    <a:pt x="8" y="56"/>
                  </a:moveTo>
                  <a:cubicBezTo>
                    <a:pt x="8" y="34"/>
                    <a:pt x="26" y="16"/>
                    <a:pt x="48" y="16"/>
                  </a:cubicBezTo>
                  <a:cubicBezTo>
                    <a:pt x="70" y="16"/>
                    <a:pt x="88" y="34"/>
                    <a:pt x="88" y="56"/>
                  </a:cubicBezTo>
                  <a:cubicBezTo>
                    <a:pt x="88" y="78"/>
                    <a:pt x="70" y="96"/>
                    <a:pt x="48" y="96"/>
                  </a:cubicBezTo>
                  <a:cubicBezTo>
                    <a:pt x="26" y="96"/>
                    <a:pt x="8" y="78"/>
                    <a:pt x="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xmlns="" id="{BFF9666B-C029-4A46-AAA6-1DB9D96A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6" y="3322638"/>
              <a:ext cx="93663" cy="139700"/>
            </a:xfrm>
            <a:custGeom>
              <a:avLst/>
              <a:gdLst>
                <a:gd name="T0" fmla="*/ 20 w 24"/>
                <a:gd name="T1" fmla="*/ 28 h 36"/>
                <a:gd name="T2" fmla="*/ 8 w 24"/>
                <a:gd name="T3" fmla="*/ 28 h 36"/>
                <a:gd name="T4" fmla="*/ 8 w 24"/>
                <a:gd name="T5" fmla="*/ 4 h 36"/>
                <a:gd name="T6" fmla="*/ 4 w 24"/>
                <a:gd name="T7" fmla="*/ 0 h 36"/>
                <a:gd name="T8" fmla="*/ 0 w 24"/>
                <a:gd name="T9" fmla="*/ 4 h 36"/>
                <a:gd name="T10" fmla="*/ 0 w 24"/>
                <a:gd name="T11" fmla="*/ 32 h 36"/>
                <a:gd name="T12" fmla="*/ 4 w 24"/>
                <a:gd name="T13" fmla="*/ 36 h 36"/>
                <a:gd name="T14" fmla="*/ 20 w 24"/>
                <a:gd name="T15" fmla="*/ 36 h 36"/>
                <a:gd name="T16" fmla="*/ 24 w 24"/>
                <a:gd name="T17" fmla="*/ 32 h 36"/>
                <a:gd name="T18" fmla="*/ 20 w 24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6">
                  <a:moveTo>
                    <a:pt x="20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30"/>
                    <a:pt x="22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1B546FF-5AF0-4693-900C-A08A08849A85}"/>
              </a:ext>
            </a:extLst>
          </p:cNvPr>
          <p:cNvGrpSpPr/>
          <p:nvPr/>
        </p:nvGrpSpPr>
        <p:grpSpPr>
          <a:xfrm>
            <a:off x="4703588" y="3363334"/>
            <a:ext cx="716868" cy="435610"/>
            <a:chOff x="1476376" y="2297113"/>
            <a:chExt cx="331788" cy="201613"/>
          </a:xfrm>
          <a:solidFill>
            <a:schemeClr val="tx1"/>
          </a:solidFill>
        </p:grpSpPr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xmlns="" id="{843ED4F1-174C-490C-ABBE-BA81BCB63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376" y="2297113"/>
              <a:ext cx="331788" cy="201613"/>
            </a:xfrm>
            <a:custGeom>
              <a:avLst/>
              <a:gdLst>
                <a:gd name="T0" fmla="*/ 62 w 124"/>
                <a:gd name="T1" fmla="*/ 0 h 76"/>
                <a:gd name="T2" fmla="*/ 123 w 124"/>
                <a:gd name="T3" fmla="*/ 37 h 76"/>
                <a:gd name="T4" fmla="*/ 123 w 124"/>
                <a:gd name="T5" fmla="*/ 42 h 76"/>
                <a:gd name="T6" fmla="*/ 62 w 124"/>
                <a:gd name="T7" fmla="*/ 76 h 76"/>
                <a:gd name="T8" fmla="*/ 1 w 124"/>
                <a:gd name="T9" fmla="*/ 42 h 76"/>
                <a:gd name="T10" fmla="*/ 1 w 124"/>
                <a:gd name="T11" fmla="*/ 37 h 76"/>
                <a:gd name="T12" fmla="*/ 62 w 124"/>
                <a:gd name="T13" fmla="*/ 0 h 76"/>
                <a:gd name="T14" fmla="*/ 62 w 124"/>
                <a:gd name="T15" fmla="*/ 8 h 76"/>
                <a:gd name="T16" fmla="*/ 10 w 124"/>
                <a:gd name="T17" fmla="*/ 40 h 76"/>
                <a:gd name="T18" fmla="*/ 62 w 124"/>
                <a:gd name="T19" fmla="*/ 68 h 76"/>
                <a:gd name="T20" fmla="*/ 114 w 124"/>
                <a:gd name="T21" fmla="*/ 40 h 76"/>
                <a:gd name="T22" fmla="*/ 62 w 124"/>
                <a:gd name="T2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76">
                  <a:moveTo>
                    <a:pt x="62" y="0"/>
                  </a:moveTo>
                  <a:cubicBezTo>
                    <a:pt x="90" y="0"/>
                    <a:pt x="106" y="19"/>
                    <a:pt x="123" y="37"/>
                  </a:cubicBezTo>
                  <a:cubicBezTo>
                    <a:pt x="124" y="39"/>
                    <a:pt x="124" y="41"/>
                    <a:pt x="123" y="42"/>
                  </a:cubicBezTo>
                  <a:cubicBezTo>
                    <a:pt x="109" y="58"/>
                    <a:pt x="90" y="76"/>
                    <a:pt x="62" y="76"/>
                  </a:cubicBezTo>
                  <a:cubicBezTo>
                    <a:pt x="33" y="76"/>
                    <a:pt x="14" y="58"/>
                    <a:pt x="1" y="42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16" y="20"/>
                    <a:pt x="33" y="0"/>
                    <a:pt x="62" y="0"/>
                  </a:cubicBezTo>
                  <a:close/>
                  <a:moveTo>
                    <a:pt x="62" y="8"/>
                  </a:moveTo>
                  <a:cubicBezTo>
                    <a:pt x="38" y="8"/>
                    <a:pt x="22" y="25"/>
                    <a:pt x="10" y="40"/>
                  </a:cubicBezTo>
                  <a:cubicBezTo>
                    <a:pt x="21" y="54"/>
                    <a:pt x="38" y="68"/>
                    <a:pt x="62" y="68"/>
                  </a:cubicBezTo>
                  <a:cubicBezTo>
                    <a:pt x="85" y="68"/>
                    <a:pt x="102" y="54"/>
                    <a:pt x="114" y="40"/>
                  </a:cubicBezTo>
                  <a:cubicBezTo>
                    <a:pt x="100" y="24"/>
                    <a:pt x="85" y="8"/>
                    <a:pt x="6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55">
              <a:extLst>
                <a:ext uri="{FF2B5EF4-FFF2-40B4-BE49-F238E27FC236}">
                  <a16:creationId xmlns:a16="http://schemas.microsoft.com/office/drawing/2014/main" xmlns="" id="{D639F97C-1946-465C-ADB2-4A4B862E4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2264" y="2346325"/>
              <a:ext cx="101600" cy="101600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4 h 38"/>
                <a:gd name="T12" fmla="*/ 4 w 38"/>
                <a:gd name="T13" fmla="*/ 19 h 38"/>
                <a:gd name="T14" fmla="*/ 19 w 38"/>
                <a:gd name="T15" fmla="*/ 34 h 38"/>
                <a:gd name="T16" fmla="*/ 34 w 38"/>
                <a:gd name="T17" fmla="*/ 19 h 38"/>
                <a:gd name="T18" fmla="*/ 19 w 38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7" y="34"/>
                    <a:pt x="34" y="27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691DAA1-116D-43A6-9619-35FBBA6AEB0D}"/>
              </a:ext>
            </a:extLst>
          </p:cNvPr>
          <p:cNvGrpSpPr/>
          <p:nvPr/>
        </p:nvGrpSpPr>
        <p:grpSpPr>
          <a:xfrm>
            <a:off x="7632774" y="4398575"/>
            <a:ext cx="597400" cy="601358"/>
            <a:chOff x="5978526" y="4991101"/>
            <a:chExt cx="239712" cy="241300"/>
          </a:xfrm>
          <a:solidFill>
            <a:schemeClr val="tx1"/>
          </a:solidFill>
        </p:grpSpPr>
        <p:sp>
          <p:nvSpPr>
            <p:cNvPr id="26" name="Freeform 227">
              <a:extLst>
                <a:ext uri="{FF2B5EF4-FFF2-40B4-BE49-F238E27FC236}">
                  <a16:creationId xmlns:a16="http://schemas.microsoft.com/office/drawing/2014/main" xmlns="" id="{BECC84C7-88AE-436D-ACA5-CE91AA1FF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6" y="5067301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28">
              <a:extLst>
                <a:ext uri="{FF2B5EF4-FFF2-40B4-BE49-F238E27FC236}">
                  <a16:creationId xmlns:a16="http://schemas.microsoft.com/office/drawing/2014/main" xmlns="" id="{BF2C7EE6-D581-46BF-98E5-8FB0DA6BC3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4991101"/>
              <a:ext cx="104775" cy="104775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Freeform 9">
            <a:extLst>
              <a:ext uri="{FF2B5EF4-FFF2-40B4-BE49-F238E27FC236}">
                <a16:creationId xmlns:a16="http://schemas.microsoft.com/office/drawing/2014/main" xmlns="" id="{41281AEC-F43B-4D16-AF12-0362BF471BB3}"/>
              </a:ext>
            </a:extLst>
          </p:cNvPr>
          <p:cNvSpPr>
            <a:spLocks noEditPoints="1"/>
          </p:cNvSpPr>
          <p:nvPr/>
        </p:nvSpPr>
        <p:spPr bwMode="auto">
          <a:xfrm>
            <a:off x="1956767" y="4537155"/>
            <a:ext cx="497176" cy="412167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785B57E-50DB-4D15-9125-8CC1E91725D2}"/>
              </a:ext>
            </a:extLst>
          </p:cNvPr>
          <p:cNvSpPr/>
          <p:nvPr/>
        </p:nvSpPr>
        <p:spPr>
          <a:xfrm>
            <a:off x="300789" y="2759931"/>
            <a:ext cx="3883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Ведомственная целевая программа «Качество образования» (Приказ Рособрнадзора от 22.01.2019 № 39)</a:t>
            </a:r>
            <a:endParaRPr lang="en-ID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0166E17-DE6B-4C3E-89AE-F36080AD6C71}"/>
              </a:ext>
            </a:extLst>
          </p:cNvPr>
          <p:cNvSpPr txBox="1"/>
          <p:nvPr/>
        </p:nvSpPr>
        <p:spPr>
          <a:xfrm>
            <a:off x="554087" y="1968016"/>
            <a:ext cx="231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2019 г., январь</a:t>
            </a:r>
            <a:endParaRPr lang="en-ID" sz="20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74E24EF-1040-4F92-83AE-3DCC56DAE8BD}"/>
              </a:ext>
            </a:extLst>
          </p:cNvPr>
          <p:cNvSpPr/>
          <p:nvPr/>
        </p:nvSpPr>
        <p:spPr>
          <a:xfrm>
            <a:off x="1251284" y="4989637"/>
            <a:ext cx="584463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defRPr/>
            </a:pPr>
            <a:r>
              <a:rPr lang="ru-RU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Приказ Рособрнадзора N 590, </a:t>
            </a:r>
            <a:r>
              <a:rPr lang="ru-RU" b="1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Минпросвещения</a:t>
            </a:r>
            <a:r>
              <a:rPr lang="ru-RU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/>
              </a:rPr>
              <a:t> России № 219 от 06.05.2019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EB51B4E-E6AE-448D-AB54-282D8C66865F}"/>
              </a:ext>
            </a:extLst>
          </p:cNvPr>
          <p:cNvSpPr txBox="1"/>
          <p:nvPr/>
        </p:nvSpPr>
        <p:spPr>
          <a:xfrm>
            <a:off x="3570960" y="4552171"/>
            <a:ext cx="231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2019 г., май</a:t>
            </a:r>
            <a:endParaRPr lang="en-ID" sz="20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271FE3F-EB29-4F8C-A51F-6C4E4F3A3B26}"/>
              </a:ext>
            </a:extLst>
          </p:cNvPr>
          <p:cNvSpPr/>
          <p:nvPr/>
        </p:nvSpPr>
        <p:spPr>
          <a:xfrm>
            <a:off x="5965367" y="2438604"/>
            <a:ext cx="4141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Инновационный проект Министерства Просвещения «Мониторинг формирования функциональной грамотности: основные направления и первые результаты» </a:t>
            </a:r>
            <a:endParaRPr lang="en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B546731-FF2C-4DCC-9050-1A9376A145FA}"/>
              </a:ext>
            </a:extLst>
          </p:cNvPr>
          <p:cNvSpPr txBox="1"/>
          <p:nvPr/>
        </p:nvSpPr>
        <p:spPr>
          <a:xfrm>
            <a:off x="6431081" y="2009497"/>
            <a:ext cx="231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2019 г., август</a:t>
            </a:r>
            <a:endParaRPr lang="en-ID" sz="2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B5FB810-CA26-4EC2-B8BB-CF0A8344AEDC}"/>
              </a:ext>
            </a:extLst>
          </p:cNvPr>
          <p:cNvSpPr/>
          <p:nvPr/>
        </p:nvSpPr>
        <p:spPr>
          <a:xfrm>
            <a:off x="9284348" y="4989637"/>
            <a:ext cx="285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Пилотирование «PISA-для школ» в 14 регионах РФ</a:t>
            </a:r>
            <a:endParaRPr lang="en-ID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43729AA-C8FE-4FD9-AC99-2EE64BF531E2}"/>
              </a:ext>
            </a:extLst>
          </p:cNvPr>
          <p:cNvSpPr txBox="1"/>
          <p:nvPr/>
        </p:nvSpPr>
        <p:spPr>
          <a:xfrm>
            <a:off x="9284348" y="4660267"/>
            <a:ext cx="2317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2019 г., декабрь</a:t>
            </a:r>
            <a:endParaRPr lang="en-ID" sz="1600" b="1" dirty="0"/>
          </a:p>
        </p:txBody>
      </p:sp>
      <p:sp>
        <p:nvSpPr>
          <p:cNvPr id="54" name="Freeform 33">
            <a:extLst>
              <a:ext uri="{FF2B5EF4-FFF2-40B4-BE49-F238E27FC236}">
                <a16:creationId xmlns:a16="http://schemas.microsoft.com/office/drawing/2014/main" xmlns="" id="{F4A29781-AFE8-4A71-85C4-71013F808329}"/>
              </a:ext>
            </a:extLst>
          </p:cNvPr>
          <p:cNvSpPr>
            <a:spLocks/>
          </p:cNvSpPr>
          <p:nvPr/>
        </p:nvSpPr>
        <p:spPr bwMode="auto">
          <a:xfrm>
            <a:off x="10890604" y="1900550"/>
            <a:ext cx="710758" cy="355379"/>
          </a:xfrm>
          <a:custGeom>
            <a:avLst/>
            <a:gdLst>
              <a:gd name="T0" fmla="*/ 175 w 176"/>
              <a:gd name="T1" fmla="*/ 41 h 88"/>
              <a:gd name="T2" fmla="*/ 135 w 176"/>
              <a:gd name="T3" fmla="*/ 1 h 88"/>
              <a:gd name="T4" fmla="*/ 132 w 176"/>
              <a:gd name="T5" fmla="*/ 0 h 88"/>
              <a:gd name="T6" fmla="*/ 128 w 176"/>
              <a:gd name="T7" fmla="*/ 4 h 88"/>
              <a:gd name="T8" fmla="*/ 129 w 176"/>
              <a:gd name="T9" fmla="*/ 7 h 88"/>
              <a:gd name="T10" fmla="*/ 162 w 176"/>
              <a:gd name="T11" fmla="*/ 40 h 88"/>
              <a:gd name="T12" fmla="*/ 4 w 176"/>
              <a:gd name="T13" fmla="*/ 40 h 88"/>
              <a:gd name="T14" fmla="*/ 0 w 176"/>
              <a:gd name="T15" fmla="*/ 44 h 88"/>
              <a:gd name="T16" fmla="*/ 4 w 176"/>
              <a:gd name="T17" fmla="*/ 48 h 88"/>
              <a:gd name="T18" fmla="*/ 162 w 176"/>
              <a:gd name="T19" fmla="*/ 48 h 88"/>
              <a:gd name="T20" fmla="*/ 129 w 176"/>
              <a:gd name="T21" fmla="*/ 81 h 88"/>
              <a:gd name="T22" fmla="*/ 128 w 176"/>
              <a:gd name="T23" fmla="*/ 84 h 88"/>
              <a:gd name="T24" fmla="*/ 132 w 176"/>
              <a:gd name="T25" fmla="*/ 88 h 88"/>
              <a:gd name="T26" fmla="*/ 135 w 176"/>
              <a:gd name="T27" fmla="*/ 87 h 88"/>
              <a:gd name="T28" fmla="*/ 175 w 176"/>
              <a:gd name="T29" fmla="*/ 47 h 88"/>
              <a:gd name="T30" fmla="*/ 176 w 176"/>
              <a:gd name="T31" fmla="*/ 44 h 88"/>
              <a:gd name="T32" fmla="*/ 175 w 176"/>
              <a:gd name="T33" fmla="*/ 4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88">
                <a:moveTo>
                  <a:pt x="175" y="41"/>
                </a:moveTo>
                <a:cubicBezTo>
                  <a:pt x="135" y="1"/>
                  <a:pt x="135" y="1"/>
                  <a:pt x="135" y="1"/>
                </a:cubicBezTo>
                <a:cubicBezTo>
                  <a:pt x="134" y="0"/>
                  <a:pt x="133" y="0"/>
                  <a:pt x="132" y="0"/>
                </a:cubicBezTo>
                <a:cubicBezTo>
                  <a:pt x="130" y="0"/>
                  <a:pt x="128" y="2"/>
                  <a:pt x="128" y="4"/>
                </a:cubicBezTo>
                <a:cubicBezTo>
                  <a:pt x="128" y="5"/>
                  <a:pt x="128" y="6"/>
                  <a:pt x="129" y="7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8" y="82"/>
                  <a:pt x="128" y="83"/>
                  <a:pt x="128" y="84"/>
                </a:cubicBezTo>
                <a:cubicBezTo>
                  <a:pt x="128" y="86"/>
                  <a:pt x="130" y="88"/>
                  <a:pt x="132" y="88"/>
                </a:cubicBezTo>
                <a:cubicBezTo>
                  <a:pt x="133" y="88"/>
                  <a:pt x="134" y="88"/>
                  <a:pt x="135" y="87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76" y="46"/>
                  <a:pt x="176" y="45"/>
                  <a:pt x="176" y="44"/>
                </a:cubicBezTo>
                <a:cubicBezTo>
                  <a:pt x="176" y="43"/>
                  <a:pt x="176" y="42"/>
                  <a:pt x="175" y="4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7E22530-D6CC-48B7-BBA4-B4C1DB169CDA}"/>
              </a:ext>
            </a:extLst>
          </p:cNvPr>
          <p:cNvGrpSpPr/>
          <p:nvPr/>
        </p:nvGrpSpPr>
        <p:grpSpPr>
          <a:xfrm>
            <a:off x="4729467" y="3362222"/>
            <a:ext cx="716868" cy="435610"/>
            <a:chOff x="1476376" y="2297113"/>
            <a:chExt cx="331788" cy="201613"/>
          </a:xfrm>
          <a:solidFill>
            <a:schemeClr val="tx1"/>
          </a:solidFill>
        </p:grpSpPr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xmlns="" id="{55166040-F896-4F36-B1C4-53D5CC1C6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376" y="2297113"/>
              <a:ext cx="331788" cy="201613"/>
            </a:xfrm>
            <a:custGeom>
              <a:avLst/>
              <a:gdLst>
                <a:gd name="T0" fmla="*/ 62 w 124"/>
                <a:gd name="T1" fmla="*/ 0 h 76"/>
                <a:gd name="T2" fmla="*/ 123 w 124"/>
                <a:gd name="T3" fmla="*/ 37 h 76"/>
                <a:gd name="T4" fmla="*/ 123 w 124"/>
                <a:gd name="T5" fmla="*/ 42 h 76"/>
                <a:gd name="T6" fmla="*/ 62 w 124"/>
                <a:gd name="T7" fmla="*/ 76 h 76"/>
                <a:gd name="T8" fmla="*/ 1 w 124"/>
                <a:gd name="T9" fmla="*/ 42 h 76"/>
                <a:gd name="T10" fmla="*/ 1 w 124"/>
                <a:gd name="T11" fmla="*/ 37 h 76"/>
                <a:gd name="T12" fmla="*/ 62 w 124"/>
                <a:gd name="T13" fmla="*/ 0 h 76"/>
                <a:gd name="T14" fmla="*/ 62 w 124"/>
                <a:gd name="T15" fmla="*/ 8 h 76"/>
                <a:gd name="T16" fmla="*/ 10 w 124"/>
                <a:gd name="T17" fmla="*/ 40 h 76"/>
                <a:gd name="T18" fmla="*/ 62 w 124"/>
                <a:gd name="T19" fmla="*/ 68 h 76"/>
                <a:gd name="T20" fmla="*/ 114 w 124"/>
                <a:gd name="T21" fmla="*/ 40 h 76"/>
                <a:gd name="T22" fmla="*/ 62 w 124"/>
                <a:gd name="T2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76">
                  <a:moveTo>
                    <a:pt x="62" y="0"/>
                  </a:moveTo>
                  <a:cubicBezTo>
                    <a:pt x="90" y="0"/>
                    <a:pt x="106" y="19"/>
                    <a:pt x="123" y="37"/>
                  </a:cubicBezTo>
                  <a:cubicBezTo>
                    <a:pt x="124" y="39"/>
                    <a:pt x="124" y="41"/>
                    <a:pt x="123" y="42"/>
                  </a:cubicBezTo>
                  <a:cubicBezTo>
                    <a:pt x="109" y="58"/>
                    <a:pt x="90" y="76"/>
                    <a:pt x="62" y="76"/>
                  </a:cubicBezTo>
                  <a:cubicBezTo>
                    <a:pt x="33" y="76"/>
                    <a:pt x="14" y="58"/>
                    <a:pt x="1" y="42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16" y="20"/>
                    <a:pt x="33" y="0"/>
                    <a:pt x="62" y="0"/>
                  </a:cubicBezTo>
                  <a:close/>
                  <a:moveTo>
                    <a:pt x="62" y="8"/>
                  </a:moveTo>
                  <a:cubicBezTo>
                    <a:pt x="38" y="8"/>
                    <a:pt x="22" y="25"/>
                    <a:pt x="10" y="40"/>
                  </a:cubicBezTo>
                  <a:cubicBezTo>
                    <a:pt x="21" y="54"/>
                    <a:pt x="38" y="68"/>
                    <a:pt x="62" y="68"/>
                  </a:cubicBezTo>
                  <a:cubicBezTo>
                    <a:pt x="85" y="68"/>
                    <a:pt x="102" y="54"/>
                    <a:pt x="114" y="40"/>
                  </a:cubicBezTo>
                  <a:cubicBezTo>
                    <a:pt x="100" y="24"/>
                    <a:pt x="85" y="8"/>
                    <a:pt x="6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xmlns="" id="{D9C7E1F6-5A1A-4BF4-BD6C-6B20D5B3A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2264" y="2346325"/>
              <a:ext cx="101600" cy="101600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4 h 38"/>
                <a:gd name="T12" fmla="*/ 4 w 38"/>
                <a:gd name="T13" fmla="*/ 19 h 38"/>
                <a:gd name="T14" fmla="*/ 19 w 38"/>
                <a:gd name="T15" fmla="*/ 34 h 38"/>
                <a:gd name="T16" fmla="*/ 34 w 38"/>
                <a:gd name="T17" fmla="*/ 19 h 38"/>
                <a:gd name="T18" fmla="*/ 19 w 38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7" y="34"/>
                    <a:pt x="34" y="27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451ED98-8ED4-455E-9E6E-E61C112AE1EA}"/>
              </a:ext>
            </a:extLst>
          </p:cNvPr>
          <p:cNvGrpSpPr/>
          <p:nvPr/>
        </p:nvGrpSpPr>
        <p:grpSpPr>
          <a:xfrm>
            <a:off x="7658653" y="4397463"/>
            <a:ext cx="597400" cy="601358"/>
            <a:chOff x="5978526" y="4991101"/>
            <a:chExt cx="239712" cy="241300"/>
          </a:xfrm>
          <a:solidFill>
            <a:schemeClr val="tx1"/>
          </a:solidFill>
        </p:grpSpPr>
        <p:sp>
          <p:nvSpPr>
            <p:cNvPr id="35" name="Freeform 227">
              <a:extLst>
                <a:ext uri="{FF2B5EF4-FFF2-40B4-BE49-F238E27FC236}">
                  <a16:creationId xmlns:a16="http://schemas.microsoft.com/office/drawing/2014/main" xmlns="" id="{37F6B86E-E844-4D82-9F00-572E7F8BB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6" y="5067301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28">
              <a:extLst>
                <a:ext uri="{FF2B5EF4-FFF2-40B4-BE49-F238E27FC236}">
                  <a16:creationId xmlns:a16="http://schemas.microsoft.com/office/drawing/2014/main" xmlns="" id="{F43A4836-87C1-4297-9DBB-C33464F21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4991101"/>
              <a:ext cx="104775" cy="104775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0587D0FB-77AF-4711-BEA8-CB87C519AA58}"/>
              </a:ext>
            </a:extLst>
          </p:cNvPr>
          <p:cNvSpPr>
            <a:spLocks noEditPoints="1"/>
          </p:cNvSpPr>
          <p:nvPr/>
        </p:nvSpPr>
        <p:spPr bwMode="auto">
          <a:xfrm>
            <a:off x="1982646" y="4536043"/>
            <a:ext cx="497176" cy="412167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2281A9-F347-40CD-8BBC-B64AEFA7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Общее понятие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953CD2-26F2-4EB3-AC79-2F0160D3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i="0" strike="noStrike" cap="none" dirty="0">
                <a:solidFill>
                  <a:srgbClr val="339933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Функциональная грамотность </a:t>
            </a:r>
            <a: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– способность использовать знания, умения, способы в действии при решении широкого круга задач обнаруживает себя  за пределами учебных ситуаций,  в задачах, не похожих на те, где эти знания, умения, способы приобретались.</a:t>
            </a:r>
          </a:p>
          <a:p>
            <a:pPr marL="0" indent="0">
              <a:buNone/>
            </a:pPr>
            <a: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(по Леонтьеву А.Н.; используется командой ЦОКО РАО)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>Понятие введено в 1957г. ЮНЕСКО</a:t>
            </a:r>
            <a: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  <a:t/>
            </a:r>
            <a:br>
              <a:rPr lang="ru-RU" sz="2800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Oswald"/>
                <a:cs typeface="Calibri" panose="020F0502020204030204" pitchFamily="34" charset="0"/>
                <a:sym typeface="Oswald"/>
              </a:rPr>
            </a:br>
            <a:endParaRPr lang="ru-RU" sz="280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Oswald"/>
              <a:cs typeface="Calibri" panose="020F0502020204030204" pitchFamily="34" charset="0"/>
              <a:sym typeface="Oswald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32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B2A459-304C-41C8-9ADF-4DA774C2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Типовая структура задания, формирующего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F9FB75-86D9-4A90-BDF9-5CD30E87A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Кейс:</a:t>
            </a:r>
          </a:p>
          <a:p>
            <a:pPr marL="0" indent="0">
              <a:buNone/>
            </a:pPr>
            <a:r>
              <a:rPr lang="ru-RU" dirty="0"/>
              <a:t>В одном охотничьем хозяйстве активно уничтожали коршунов и ястребов, т.к. они уничтожали цыплят на птицеферме. Однако после исследования рациона этих птиц получили данные, которые представлены в таблице. Изучите таблицу и ответьте на поставленные вопросы.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Информация для решения кейса</a:t>
            </a:r>
          </a:p>
          <a:p>
            <a:pPr marL="0" indent="0">
              <a:buNone/>
            </a:pPr>
            <a:r>
              <a:rPr lang="ru-RU" dirty="0"/>
              <a:t>Тексты из разных источников</a:t>
            </a:r>
          </a:p>
          <a:p>
            <a:pPr marL="0" indent="0">
              <a:buNone/>
            </a:pPr>
            <a:r>
              <a:rPr lang="ru-RU" dirty="0"/>
              <a:t>Таблицы, графики, схемы и др.</a:t>
            </a:r>
          </a:p>
          <a:p>
            <a:pPr marL="0" indent="0">
              <a:buNone/>
            </a:pPr>
            <a:r>
              <a:rPr lang="ru-RU" dirty="0"/>
              <a:t>Ссылки на другие ресурсы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Вопросы на понимание:</a:t>
            </a:r>
          </a:p>
          <a:p>
            <a:pPr marL="0" indent="0">
              <a:buNone/>
            </a:pPr>
            <a:r>
              <a:rPr lang="ru-RU" dirty="0"/>
              <a:t>Имеет ли деятельность хищников полезное значение? Нужно ли уничтожать ястребов — тетеревятников? Ответ объясните. В каких местах вы бы ограничили численность хищных птиц?</a:t>
            </a:r>
          </a:p>
          <a:p>
            <a:pPr marL="457200" indent="-4572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9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E6710B-E676-4F91-ADB2-14D1DF0B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2176" cy="4531005"/>
          </a:xfrm>
        </p:spPr>
        <p:txBody>
          <a:bodyPr/>
          <a:lstStyle/>
          <a:p>
            <a:r>
              <a:rPr lang="ru-RU" dirty="0"/>
              <a:t>ФГ как составляющая</a:t>
            </a:r>
            <a:br>
              <a:rPr lang="ru-RU" dirty="0"/>
            </a:br>
            <a:r>
              <a:rPr lang="ru-RU" dirty="0"/>
              <a:t>поведенческой экономики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0A971A-FC43-420F-94FF-9FFF429A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44953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Уметь читать, считать, писать не переходит автоматически в функциональную грамотность. Функциональная грамотность рождается в опыте взаимодействия с окружающей средой, миром, людьми; в понимании личной ответственности за качество собственной жизни.</a:t>
            </a:r>
          </a:p>
          <a:p>
            <a:pPr marL="0" indent="0">
              <a:buNone/>
            </a:pPr>
            <a:r>
              <a:rPr lang="ru-RU" sz="2400" dirty="0"/>
              <a:t>Функционально безграмотный человек, к примеру, не читает «звездочки» в договорах.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!Т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ест PISA - источник данных о функциональной  грамотности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!!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«PISA-подобные» инструменты формирующего и тематического контроля – основа компонента «функциональная грамотность» в образовательных программах школ</a:t>
            </a:r>
          </a:p>
        </p:txBody>
      </p:sp>
    </p:spTree>
    <p:extLst>
      <p:ext uri="{BB962C8B-B14F-4D97-AF65-F5344CB8AC3E}">
        <p14:creationId xmlns:p14="http://schemas.microsoft.com/office/powerpoint/2010/main" val="166607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83C7C1-5DBC-4AC5-9013-891B5465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Демоверсии заданий </a:t>
            </a:r>
            <a:r>
              <a:rPr lang="ru-RU" sz="3600" b="1" dirty="0">
                <a:solidFill>
                  <a:schemeClr val="bg1"/>
                </a:solidFill>
              </a:rPr>
              <a:t>PISA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http://www.centeroko.ru/pisa18/pisa2018.html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998EE26-BFE6-4F0A-9789-F5F6DB675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69" y="469232"/>
            <a:ext cx="8085220" cy="6160168"/>
          </a:xfrm>
        </p:spPr>
      </p:pic>
    </p:spTree>
    <p:extLst>
      <p:ext uri="{BB962C8B-B14F-4D97-AF65-F5344CB8AC3E}">
        <p14:creationId xmlns:p14="http://schemas.microsoft.com/office/powerpoint/2010/main" val="194769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554FFF-A4B2-495F-B38C-9D7D6FAB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5765" cy="4601183"/>
          </a:xfrm>
        </p:spPr>
        <p:txBody>
          <a:bodyPr/>
          <a:lstStyle/>
          <a:p>
            <a:r>
              <a:rPr lang="ru-RU" dirty="0"/>
              <a:t>Пример формулировок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4E8B785-DC74-4670-A6B9-F36E91EE6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24284"/>
              </p:ext>
            </p:extLst>
          </p:nvPr>
        </p:nvGraphicFramePr>
        <p:xfrm>
          <a:off x="3705727" y="778018"/>
          <a:ext cx="7892716" cy="6073648"/>
        </p:xfrm>
        <a:graphic>
          <a:graphicData uri="http://schemas.openxmlformats.org/drawingml/2006/table">
            <a:tbl>
              <a:tblPr firstRow="1" firstCol="1" bandRow="1"/>
              <a:tblGrid>
                <a:gridCol w="818147">
                  <a:extLst>
                    <a:ext uri="{9D8B030D-6E8A-4147-A177-3AD203B41FA5}">
                      <a16:colId xmlns:a16="http://schemas.microsoft.com/office/drawing/2014/main" xmlns="" val="2128465774"/>
                    </a:ext>
                  </a:extLst>
                </a:gridCol>
                <a:gridCol w="1812757">
                  <a:extLst>
                    <a:ext uri="{9D8B030D-6E8A-4147-A177-3AD203B41FA5}">
                      <a16:colId xmlns:a16="http://schemas.microsoft.com/office/drawing/2014/main" xmlns="" val="365411434"/>
                    </a:ext>
                  </a:extLst>
                </a:gridCol>
                <a:gridCol w="5261812">
                  <a:extLst>
                    <a:ext uri="{9D8B030D-6E8A-4147-A177-3AD203B41FA5}">
                      <a16:colId xmlns:a16="http://schemas.microsoft.com/office/drawing/2014/main" xmlns="" val="761894817"/>
                    </a:ext>
                  </a:extLst>
                </a:gridCol>
              </a:tblGrid>
              <a:tr h="407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 ООП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 ООП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Рекомендуемые корректировки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826023"/>
                  </a:ext>
                </a:extLst>
              </a:tr>
              <a:tr h="241931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освоения обучающимися основной образовательной программы основного общего образования (ООП ООО)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Добавить в состав планируемых личностных результатов: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способность и готовность использовать опыт практического применения предметных знаний при выборе профиля обучения;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способность и готовность справляться с учебными ситуациями, требующими формулировки собственной позиции (нравственной, гражданской и др.) в вопросах, имеющих общечеловеческое значение;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способность и готовность к критическому мышлению; использованию алгоритмов решения проблем в функционально заданных учебных ситуациях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1498436"/>
                  </a:ext>
                </a:extLst>
              </a:tr>
              <a:tr h="294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Добавить в состав планируемых метапредметных результатов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владение понятием «функциональная грамотность»; умение оперировать указанным понятием в самопрезентации учебных достижений;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опыта индивидуальной и (или) групповой работы с функционально заданными учебными ситуациями;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опыта выполнения межпредметного учебного исследования по одному или нескольким компонентам функциональной грамотности;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опыта участия в учебных мероприятиях, требующих владения глобальными компетенциями, креативности, критического мышления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10" marR="417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41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01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D49603-7269-440B-96D2-0F0F43EE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«прописать» компонент 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401A08-1DCC-4AFA-9B5B-ECEA714CB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65484"/>
            <a:ext cx="7315200" cy="5895474"/>
          </a:xfrm>
        </p:spPr>
        <p:txBody>
          <a:bodyPr>
            <a:normAutofit/>
          </a:bodyPr>
          <a:lstStyle/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Целевой раздел: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результаты, подлежащие достижению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общее описание системы оценки их достижения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Содержательный раздел: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dirty="0">
                <a:solidFill>
                  <a:srgbClr val="3399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оценочные блоки в рабочих программах по предметам учебного плана и внеурочным курсам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оценочный блок в Программе формирования и развития УУД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мониторинга личностного развития в Программе воспитания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Организационный раздел: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форм промежуточной аттестации в учебном плане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сроков промежуточной аттестации в календарном учебном графике</a:t>
            </a:r>
          </a:p>
          <a:p>
            <a:pPr marL="0" lvl="0" indent="0">
              <a:spcBef>
                <a:spcPts val="1000"/>
              </a:spcBef>
              <a:buClr>
                <a:srgbClr val="A53010"/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дорожная карта развития условий реализации ООП с описанием их оценки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6136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1670</Words>
  <Application>Microsoft Office PowerPoint</Application>
  <PresentationFormat>Произвольный</PresentationFormat>
  <Paragraphs>257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Рамка</vt:lpstr>
      <vt:lpstr>Функциональная грамотность в образовательной программе школы.  Часть 1. 10.09.2020 </vt:lpstr>
      <vt:lpstr>Функциональная грамотность –атрибут PISA</vt:lpstr>
      <vt:lpstr>Продвигаемся вместе со всеми</vt:lpstr>
      <vt:lpstr>Общее понятие ФГ</vt:lpstr>
      <vt:lpstr>Типовая структура задания, формирующего ФГ</vt:lpstr>
      <vt:lpstr>ФГ как составляющая поведенческой экономики</vt:lpstr>
      <vt:lpstr>Демоверсии заданий PISA  http://www.centeroko.ru/pisa18/pisa2018.html</vt:lpstr>
      <vt:lpstr>Пример формулировок</vt:lpstr>
      <vt:lpstr>Где «прописать» компонент ФГ</vt:lpstr>
      <vt:lpstr>Статус ФГ в системе результатов по ФГОС</vt:lpstr>
      <vt:lpstr>Фрагмент материала</vt:lpstr>
      <vt:lpstr>Готовые материалы для организации работ</vt:lpstr>
      <vt:lpstr>Вторая часть вебинара</vt:lpstr>
      <vt:lpstr>Функциональная грамотность в образовательной программе школы.  Часть 2. 11.09.2020 </vt:lpstr>
      <vt:lpstr>Роль рабочих программ</vt:lpstr>
      <vt:lpstr>Матричная структура рабочих программ как инструмент интеграции</vt:lpstr>
      <vt:lpstr>Требование интегрировать метапредметные результаты в текущий контроль</vt:lpstr>
      <vt:lpstr>Базовая структура метапредметных результатов (*ЛУУД перешли в ЛР «смыслообразование и нравственно-этическая ориентация»)</vt:lpstr>
      <vt:lpstr>Роль рабочей программы по предмету/ курсу</vt:lpstr>
      <vt:lpstr>Воспитываю-щее значение метапредмет-ных результатов</vt:lpstr>
      <vt:lpstr>Соединить ФГ с внедрением примерной  программы воспитания РАО</vt:lpstr>
      <vt:lpstr>Отразить модули РАО в плане внеурочной деятельности</vt:lpstr>
      <vt:lpstr>Воспитывающее обучение как тренд </vt:lpstr>
      <vt:lpstr>ЕГЭ не барьер, а тоже – инструмент!</vt:lpstr>
      <vt:lpstr>Пример «пищи» для межпредметных связей с выходом на УУД</vt:lpstr>
      <vt:lpstr>Что можно извлечь из примера?</vt:lpstr>
      <vt:lpstr>Выводы. Примерный порядок действий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педагогических практик ВСОКО</dc:title>
  <dc:creator>Галина Савиных</dc:creator>
  <cp:lastModifiedBy>Бартош</cp:lastModifiedBy>
  <cp:revision>42</cp:revision>
  <dcterms:created xsi:type="dcterms:W3CDTF">2020-08-30T11:57:38Z</dcterms:created>
  <dcterms:modified xsi:type="dcterms:W3CDTF">2020-10-09T08:04:09Z</dcterms:modified>
</cp:coreProperties>
</file>